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19"/>
  </p:notesMasterIdLst>
  <p:sldIdLst>
    <p:sldId id="258" r:id="rId2"/>
    <p:sldId id="259" r:id="rId3"/>
    <p:sldId id="261" r:id="rId4"/>
    <p:sldId id="260" r:id="rId5"/>
    <p:sldId id="262" r:id="rId6"/>
    <p:sldId id="263" r:id="rId7"/>
    <p:sldId id="264" r:id="rId8"/>
    <p:sldId id="265" r:id="rId9"/>
    <p:sldId id="266" r:id="rId10"/>
    <p:sldId id="268" r:id="rId11"/>
    <p:sldId id="275" r:id="rId12"/>
    <p:sldId id="271" r:id="rId13"/>
    <p:sldId id="269" r:id="rId14"/>
    <p:sldId id="270" r:id="rId15"/>
    <p:sldId id="273" r:id="rId16"/>
    <p:sldId id="274" r:id="rId17"/>
    <p:sldId id="272" r:id="rId1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8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13" autoAdjust="0"/>
    <p:restoredTop sz="94609" autoAdjust="0"/>
  </p:normalViewPr>
  <p:slideViewPr>
    <p:cSldViewPr snapToGrid="0">
      <p:cViewPr varScale="1">
        <p:scale>
          <a:sx n="151" d="100"/>
          <a:sy n="151" d="100"/>
        </p:scale>
        <p:origin x="1040" y="200"/>
      </p:cViewPr>
      <p:guideLst>
        <p:guide orient="horz" pos="3181"/>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gif>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6572183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7" name="Google Shape;26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Correctly identifying the nature and properties of particles produced at the Large Hadron Collider is a crucial task for fully exploring subnuclear length scales in search of new physical phenomena. The final project will address the active research problem of object identification in the context of elementary particles interacting with a multi-layer, heterogeneously-segmented electromagnetic calorimeter</a:t>
            </a:r>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197886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peaker">
  <p:cSld name="Speaker">
    <p:spTree>
      <p:nvGrpSpPr>
        <p:cNvPr id="1" name="Shape 17"/>
        <p:cNvGrpSpPr/>
        <p:nvPr/>
      </p:nvGrpSpPr>
      <p:grpSpPr>
        <a:xfrm>
          <a:off x="0" y="0"/>
          <a:ext cx="0" cy="0"/>
          <a:chOff x="0" y="0"/>
          <a:chExt cx="0" cy="0"/>
        </a:xfrm>
      </p:grpSpPr>
      <p:sp>
        <p:nvSpPr>
          <p:cNvPr id="18" name="Google Shape;18;p3"/>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9" name="Google Shape;19;p3"/>
          <p:cNvSpPr txBox="1">
            <a:spLocks noGrp="1"/>
          </p:cNvSpPr>
          <p:nvPr>
            <p:ph type="body" idx="1"/>
          </p:nvPr>
        </p:nvSpPr>
        <p:spPr>
          <a:xfrm>
            <a:off x="4952416" y="2047258"/>
            <a:ext cx="5803900" cy="196037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body" idx="2"/>
          </p:nvPr>
        </p:nvSpPr>
        <p:spPr>
          <a:xfrm>
            <a:off x="6116583" y="4190514"/>
            <a:ext cx="4639733" cy="3941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body" idx="3"/>
          </p:nvPr>
        </p:nvSpPr>
        <p:spPr>
          <a:xfrm>
            <a:off x="6116583" y="5117646"/>
            <a:ext cx="4639733" cy="138335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 name="Google Shape;22;p3"/>
          <p:cNvSpPr>
            <a:spLocks noGrp="1"/>
          </p:cNvSpPr>
          <p:nvPr>
            <p:ph type="pic" idx="4"/>
          </p:nvPr>
        </p:nvSpPr>
        <p:spPr>
          <a:xfrm>
            <a:off x="1018584" y="1101667"/>
            <a:ext cx="3481387" cy="348297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23" name="Google Shape;23;p3"/>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
        <p:nvSpPr>
          <p:cNvPr id="24" name="Google Shape;24;p3"/>
          <p:cNvSpPr/>
          <p:nvPr/>
        </p:nvSpPr>
        <p:spPr>
          <a:xfrm>
            <a:off x="10194586" y="-1997414"/>
            <a:ext cx="3994827" cy="3994827"/>
          </a:xfrm>
          <a:prstGeom prst="pie">
            <a:avLst>
              <a:gd name="adj1" fmla="val 5396160"/>
              <a:gd name="adj2" fmla="val 10809062"/>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Cover+partners">
  <p:cSld name="2_Cover+partners">
    <p:bg>
      <p:bgPr>
        <a:solidFill>
          <a:srgbClr val="AAC50B"/>
        </a:solidFill>
        <a:effectLst/>
      </p:bgPr>
    </p:bg>
    <p:spTree>
      <p:nvGrpSpPr>
        <p:cNvPr id="1" name="Shape 65"/>
        <p:cNvGrpSpPr/>
        <p:nvPr/>
      </p:nvGrpSpPr>
      <p:grpSpPr>
        <a:xfrm>
          <a:off x="0" y="0"/>
          <a:ext cx="0" cy="0"/>
          <a:chOff x="0" y="0"/>
          <a:chExt cx="0" cy="0"/>
        </a:xfrm>
      </p:grpSpPr>
      <p:pic>
        <p:nvPicPr>
          <p:cNvPr id="66" name="Google Shape;66;p8"/>
          <p:cNvPicPr preferRelativeResize="0"/>
          <p:nvPr/>
        </p:nvPicPr>
        <p:blipFill rotWithShape="1">
          <a:blip r:embed="rId2">
            <a:alphaModFix/>
          </a:blip>
          <a:srcRect b="40050"/>
          <a:stretch/>
        </p:blipFill>
        <p:spPr>
          <a:xfrm rot="-5400000">
            <a:off x="9483100" y="2054836"/>
            <a:ext cx="3500015" cy="662114"/>
          </a:xfrm>
          <a:prstGeom prst="rect">
            <a:avLst/>
          </a:prstGeom>
          <a:noFill/>
          <a:ln>
            <a:noFill/>
          </a:ln>
        </p:spPr>
      </p:pic>
      <p:pic>
        <p:nvPicPr>
          <p:cNvPr id="67" name="Google Shape;67;p8"/>
          <p:cNvPicPr preferRelativeResize="0"/>
          <p:nvPr/>
        </p:nvPicPr>
        <p:blipFill rotWithShape="1">
          <a:blip r:embed="rId3">
            <a:alphaModFix/>
          </a:blip>
          <a:srcRect t="50017"/>
          <a:stretch/>
        </p:blipFill>
        <p:spPr>
          <a:xfrm>
            <a:off x="0" y="4133741"/>
            <a:ext cx="12192001" cy="2724260"/>
          </a:xfrm>
          <a:prstGeom prst="rect">
            <a:avLst/>
          </a:prstGeom>
          <a:noFill/>
          <a:ln>
            <a:noFill/>
          </a:ln>
        </p:spPr>
      </p:pic>
      <p:sp>
        <p:nvSpPr>
          <p:cNvPr id="68" name="Google Shape;68;p8"/>
          <p:cNvSpPr txBox="1">
            <a:spLocks noGrp="1"/>
          </p:cNvSpPr>
          <p:nvPr>
            <p:ph type="body" idx="1"/>
          </p:nvPr>
        </p:nvSpPr>
        <p:spPr>
          <a:xfrm>
            <a:off x="1052215" y="635886"/>
            <a:ext cx="7977485" cy="435407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9" name="Google Shape;69;p8"/>
          <p:cNvSpPr txBox="1">
            <a:spLocks noGrp="1"/>
          </p:cNvSpPr>
          <p:nvPr>
            <p:ph type="body" idx="2"/>
          </p:nvPr>
        </p:nvSpPr>
        <p:spPr>
          <a:xfrm>
            <a:off x="1052215" y="5595431"/>
            <a:ext cx="2457467" cy="437606"/>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cxnSp>
        <p:nvCxnSpPr>
          <p:cNvPr id="70" name="Google Shape;70;p8"/>
          <p:cNvCxnSpPr/>
          <p:nvPr/>
        </p:nvCxnSpPr>
        <p:spPr>
          <a:xfrm>
            <a:off x="5715001" y="5785757"/>
            <a:ext cx="5600700" cy="0"/>
          </a:xfrm>
          <a:prstGeom prst="straightConnector1">
            <a:avLst/>
          </a:prstGeom>
          <a:noFill/>
          <a:ln w="57150" cap="flat" cmpd="sng">
            <a:solidFill>
              <a:schemeClr val="lt1"/>
            </a:solidFill>
            <a:prstDash val="dash"/>
            <a:miter lim="800000"/>
            <a:headEnd type="none" w="sm" len="sm"/>
            <a:tailEnd type="none" w="sm" len="sm"/>
          </a:ln>
        </p:spPr>
      </p:cxnSp>
      <p:cxnSp>
        <p:nvCxnSpPr>
          <p:cNvPr id="71" name="Google Shape;71;p8"/>
          <p:cNvCxnSpPr/>
          <p:nvPr/>
        </p:nvCxnSpPr>
        <p:spPr>
          <a:xfrm>
            <a:off x="11283043" y="4310743"/>
            <a:ext cx="0" cy="1475014"/>
          </a:xfrm>
          <a:prstGeom prst="straightConnector1">
            <a:avLst/>
          </a:prstGeom>
          <a:noFill/>
          <a:ln w="57150" cap="flat" cmpd="sng">
            <a:solidFill>
              <a:schemeClr val="lt1"/>
            </a:solidFill>
            <a:prstDash val="dash"/>
            <a:miter lim="800000"/>
            <a:headEnd type="none" w="sm" len="sm"/>
            <a:tailEnd type="none" w="sm" len="sm"/>
          </a:ln>
        </p:spPr>
      </p:cxnSp>
    </p:spTree>
  </p:cSld>
  <p:clrMapOvr>
    <a:masterClrMapping/>
  </p:clrMapOvr>
  <p:extLst>
    <p:ext uri="{DCECCB84-F9BA-43D5-87BE-67443E8EF086}">
      <p15:sldGuideLst xmlns:p15="http://schemas.microsoft.com/office/powerpoint/2012/main">
        <p15:guide id="1" orient="horz" pos="1200">
          <p15:clr>
            <a:srgbClr val="FBAE40"/>
          </p15:clr>
        </p15:guide>
        <p15:guide id="2" orient="horz" pos="24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Speaker">
  <p:cSld name="1_Speaker">
    <p:spTree>
      <p:nvGrpSpPr>
        <p:cNvPr id="1" name="Shape 72"/>
        <p:cNvGrpSpPr/>
        <p:nvPr/>
      </p:nvGrpSpPr>
      <p:grpSpPr>
        <a:xfrm>
          <a:off x="0" y="0"/>
          <a:ext cx="0" cy="0"/>
          <a:chOff x="0" y="0"/>
          <a:chExt cx="0" cy="0"/>
        </a:xfrm>
      </p:grpSpPr>
      <p:sp>
        <p:nvSpPr>
          <p:cNvPr id="73" name="Google Shape;73;p9"/>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9"/>
          <p:cNvSpPr txBox="1">
            <a:spLocks noGrp="1"/>
          </p:cNvSpPr>
          <p:nvPr>
            <p:ph type="body" idx="1"/>
          </p:nvPr>
        </p:nvSpPr>
        <p:spPr>
          <a:xfrm>
            <a:off x="4952416" y="2047258"/>
            <a:ext cx="5803900" cy="196037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Google Shape;75;p9"/>
          <p:cNvSpPr txBox="1">
            <a:spLocks noGrp="1"/>
          </p:cNvSpPr>
          <p:nvPr>
            <p:ph type="body" idx="2"/>
          </p:nvPr>
        </p:nvSpPr>
        <p:spPr>
          <a:xfrm>
            <a:off x="6116583" y="4190514"/>
            <a:ext cx="4639733" cy="3941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6" name="Google Shape;76;p9"/>
          <p:cNvSpPr txBox="1">
            <a:spLocks noGrp="1"/>
          </p:cNvSpPr>
          <p:nvPr>
            <p:ph type="body" idx="3"/>
          </p:nvPr>
        </p:nvSpPr>
        <p:spPr>
          <a:xfrm>
            <a:off x="6116583" y="5117646"/>
            <a:ext cx="4639733" cy="138335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Google Shape;77;p9"/>
          <p:cNvSpPr>
            <a:spLocks noGrp="1"/>
          </p:cNvSpPr>
          <p:nvPr>
            <p:ph type="pic" idx="4"/>
          </p:nvPr>
        </p:nvSpPr>
        <p:spPr>
          <a:xfrm>
            <a:off x="1018584" y="1101667"/>
            <a:ext cx="3481387" cy="348297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78" name="Google Shape;78;p9"/>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
        <p:nvSpPr>
          <p:cNvPr id="79" name="Google Shape;79;p9"/>
          <p:cNvSpPr/>
          <p:nvPr/>
        </p:nvSpPr>
        <p:spPr>
          <a:xfrm>
            <a:off x="10194586" y="-1997414"/>
            <a:ext cx="3994827" cy="3994827"/>
          </a:xfrm>
          <a:prstGeom prst="pie">
            <a:avLst>
              <a:gd name="adj1" fmla="val 5396160"/>
              <a:gd name="adj2" fmla="val 10809062"/>
            </a:avLst>
          </a:prstGeom>
          <a:solidFill>
            <a:srgbClr val="AAC50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Speaker" preserve="1" userDrawn="1">
  <p:cSld name="2_Speaker">
    <p:spTree>
      <p:nvGrpSpPr>
        <p:cNvPr id="1" name="Shape 72"/>
        <p:cNvGrpSpPr/>
        <p:nvPr/>
      </p:nvGrpSpPr>
      <p:grpSpPr>
        <a:xfrm>
          <a:off x="0" y="0"/>
          <a:ext cx="0" cy="0"/>
          <a:chOff x="0" y="0"/>
          <a:chExt cx="0" cy="0"/>
        </a:xfrm>
      </p:grpSpPr>
      <p:sp>
        <p:nvSpPr>
          <p:cNvPr id="73" name="Google Shape;73;p9"/>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9"/>
          <p:cNvSpPr txBox="1">
            <a:spLocks noGrp="1"/>
          </p:cNvSpPr>
          <p:nvPr>
            <p:ph type="body" idx="3"/>
          </p:nvPr>
        </p:nvSpPr>
        <p:spPr>
          <a:xfrm>
            <a:off x="649985" y="1124152"/>
            <a:ext cx="9904261" cy="546191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pic>
        <p:nvPicPr>
          <p:cNvPr id="78" name="Google Shape;78;p9"/>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
        <p:nvSpPr>
          <p:cNvPr id="79" name="Google Shape;79;p9"/>
          <p:cNvSpPr/>
          <p:nvPr/>
        </p:nvSpPr>
        <p:spPr>
          <a:xfrm>
            <a:off x="10194586" y="-1997414"/>
            <a:ext cx="3994827" cy="3994827"/>
          </a:xfrm>
          <a:prstGeom prst="pie">
            <a:avLst>
              <a:gd name="adj1" fmla="val 5396160"/>
              <a:gd name="adj2" fmla="val 10809062"/>
            </a:avLst>
          </a:prstGeom>
          <a:solidFill>
            <a:srgbClr val="AAC50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 name="TextBox 2">
            <a:extLst>
              <a:ext uri="{FF2B5EF4-FFF2-40B4-BE49-F238E27FC236}">
                <a16:creationId xmlns:a16="http://schemas.microsoft.com/office/drawing/2014/main" id="{244B9127-46CD-5C00-FD2A-FCF845F4CCFB}"/>
              </a:ext>
            </a:extLst>
          </p:cNvPr>
          <p:cNvSpPr txBox="1"/>
          <p:nvPr userDrawn="1"/>
        </p:nvSpPr>
        <p:spPr>
          <a:xfrm>
            <a:off x="649985" y="292836"/>
            <a:ext cx="7756260" cy="646331"/>
          </a:xfrm>
          <a:prstGeom prst="rect">
            <a:avLst/>
          </a:prstGeom>
          <a:noFill/>
        </p:spPr>
        <p:txBody>
          <a:bodyPr wrap="square" rtlCol="0">
            <a:spAutoFit/>
          </a:bodyPr>
          <a:lstStyle/>
          <a:p>
            <a:r>
              <a:rPr lang="en-GB" sz="3600" dirty="0"/>
              <a:t>    </a:t>
            </a:r>
          </a:p>
        </p:txBody>
      </p:sp>
    </p:spTree>
    <p:extLst>
      <p:ext uri="{BB962C8B-B14F-4D97-AF65-F5344CB8AC3E}">
        <p14:creationId xmlns:p14="http://schemas.microsoft.com/office/powerpoint/2010/main" val="25154477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Contact: basic">
  <p:cSld name="1_Contact: basic">
    <p:spTree>
      <p:nvGrpSpPr>
        <p:cNvPr id="1" name="Shape 89"/>
        <p:cNvGrpSpPr/>
        <p:nvPr/>
      </p:nvGrpSpPr>
      <p:grpSpPr>
        <a:xfrm>
          <a:off x="0" y="0"/>
          <a:ext cx="0" cy="0"/>
          <a:chOff x="0" y="0"/>
          <a:chExt cx="0" cy="0"/>
        </a:xfrm>
      </p:grpSpPr>
      <p:sp>
        <p:nvSpPr>
          <p:cNvPr id="90" name="Google Shape;90;p11"/>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 name="Google Shape;91;p11"/>
          <p:cNvSpPr txBox="1">
            <a:spLocks noGrp="1"/>
          </p:cNvSpPr>
          <p:nvPr>
            <p:ph type="body" idx="1"/>
          </p:nvPr>
        </p:nvSpPr>
        <p:spPr>
          <a:xfrm>
            <a:off x="938280" y="1426345"/>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2" name="Google Shape;92;p11"/>
          <p:cNvSpPr txBox="1"/>
          <p:nvPr/>
        </p:nvSpPr>
        <p:spPr>
          <a:xfrm rot="-5400000">
            <a:off x="9019740" y="2400979"/>
            <a:ext cx="5429692" cy="18620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1500" b="1">
                <a:solidFill>
                  <a:srgbClr val="AAC50B"/>
                </a:solidFill>
                <a:latin typeface="Arial"/>
                <a:ea typeface="Arial"/>
                <a:cs typeface="Arial"/>
                <a:sym typeface="Arial"/>
              </a:rPr>
              <a:t>contact</a:t>
            </a:r>
            <a:endParaRPr sz="11500" b="1">
              <a:solidFill>
                <a:srgbClr val="AAC50B"/>
              </a:solidFill>
              <a:latin typeface="Arial"/>
              <a:ea typeface="Arial"/>
              <a:cs typeface="Arial"/>
              <a:sym typeface="Arial"/>
            </a:endParaRPr>
          </a:p>
        </p:txBody>
      </p:sp>
      <p:sp>
        <p:nvSpPr>
          <p:cNvPr id="93" name="Google Shape;93;p11"/>
          <p:cNvSpPr txBox="1"/>
          <p:nvPr/>
        </p:nvSpPr>
        <p:spPr>
          <a:xfrm>
            <a:off x="938280" y="86804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e-mail:</a:t>
            </a:r>
            <a:endParaRPr sz="1800" b="1" i="0">
              <a:solidFill>
                <a:schemeClr val="lt1"/>
              </a:solidFill>
              <a:latin typeface="Arial"/>
              <a:ea typeface="Arial"/>
              <a:cs typeface="Arial"/>
              <a:sym typeface="Arial"/>
            </a:endParaRPr>
          </a:p>
        </p:txBody>
      </p:sp>
      <p:sp>
        <p:nvSpPr>
          <p:cNvPr id="94" name="Google Shape;94;p11"/>
          <p:cNvSpPr txBox="1"/>
          <p:nvPr/>
        </p:nvSpPr>
        <p:spPr>
          <a:xfrm>
            <a:off x="938280" y="251449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phone:</a:t>
            </a:r>
            <a:endParaRPr sz="1800" b="1" i="0">
              <a:solidFill>
                <a:schemeClr val="lt1"/>
              </a:solidFill>
              <a:latin typeface="Arial"/>
              <a:ea typeface="Arial"/>
              <a:cs typeface="Arial"/>
              <a:sym typeface="Arial"/>
            </a:endParaRPr>
          </a:p>
        </p:txBody>
      </p:sp>
      <p:sp>
        <p:nvSpPr>
          <p:cNvPr id="95" name="Google Shape;95;p11"/>
          <p:cNvSpPr txBox="1">
            <a:spLocks noGrp="1"/>
          </p:cNvSpPr>
          <p:nvPr>
            <p:ph type="body" idx="2"/>
          </p:nvPr>
        </p:nvSpPr>
        <p:spPr>
          <a:xfrm>
            <a:off x="938280" y="3054843"/>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6" name="Google Shape;96;p11"/>
          <p:cNvSpPr txBox="1">
            <a:spLocks noGrp="1"/>
          </p:cNvSpPr>
          <p:nvPr>
            <p:ph type="body" idx="3"/>
          </p:nvPr>
        </p:nvSpPr>
        <p:spPr>
          <a:xfrm>
            <a:off x="938280" y="3983034"/>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97" name="Google Shape;97;p11"/>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Contact: advanced">
  <p:cSld name="1_Contact: advanced">
    <p:spTree>
      <p:nvGrpSpPr>
        <p:cNvPr id="1" name="Shape 98"/>
        <p:cNvGrpSpPr/>
        <p:nvPr/>
      </p:nvGrpSpPr>
      <p:grpSpPr>
        <a:xfrm>
          <a:off x="0" y="0"/>
          <a:ext cx="0" cy="0"/>
          <a:chOff x="0" y="0"/>
          <a:chExt cx="0" cy="0"/>
        </a:xfrm>
      </p:grpSpPr>
      <p:sp>
        <p:nvSpPr>
          <p:cNvPr id="99" name="Google Shape;99;p12"/>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12"/>
          <p:cNvSpPr txBox="1">
            <a:spLocks noGrp="1"/>
          </p:cNvSpPr>
          <p:nvPr>
            <p:ph type="body" idx="1"/>
          </p:nvPr>
        </p:nvSpPr>
        <p:spPr>
          <a:xfrm>
            <a:off x="938280" y="1426345"/>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1" name="Google Shape;101;p12"/>
          <p:cNvSpPr txBox="1"/>
          <p:nvPr/>
        </p:nvSpPr>
        <p:spPr>
          <a:xfrm rot="-5400000">
            <a:off x="9019740" y="2400979"/>
            <a:ext cx="5429692" cy="18620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1500" b="1">
                <a:solidFill>
                  <a:srgbClr val="AAC50B"/>
                </a:solidFill>
                <a:latin typeface="Arial"/>
                <a:ea typeface="Arial"/>
                <a:cs typeface="Arial"/>
                <a:sym typeface="Arial"/>
              </a:rPr>
              <a:t>contact</a:t>
            </a:r>
            <a:endParaRPr sz="11500" b="1">
              <a:solidFill>
                <a:srgbClr val="AAC50B"/>
              </a:solidFill>
              <a:latin typeface="Arial"/>
              <a:ea typeface="Arial"/>
              <a:cs typeface="Arial"/>
              <a:sym typeface="Arial"/>
            </a:endParaRPr>
          </a:p>
        </p:txBody>
      </p:sp>
      <p:sp>
        <p:nvSpPr>
          <p:cNvPr id="102" name="Google Shape;102;p12"/>
          <p:cNvSpPr txBox="1"/>
          <p:nvPr/>
        </p:nvSpPr>
        <p:spPr>
          <a:xfrm>
            <a:off x="938280" y="86804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e-mail:</a:t>
            </a:r>
            <a:endParaRPr sz="1800" b="1" i="0">
              <a:solidFill>
                <a:schemeClr val="lt1"/>
              </a:solidFill>
              <a:latin typeface="Arial"/>
              <a:ea typeface="Arial"/>
              <a:cs typeface="Arial"/>
              <a:sym typeface="Arial"/>
            </a:endParaRPr>
          </a:p>
        </p:txBody>
      </p:sp>
      <p:sp>
        <p:nvSpPr>
          <p:cNvPr id="103" name="Google Shape;103;p12"/>
          <p:cNvSpPr txBox="1"/>
          <p:nvPr/>
        </p:nvSpPr>
        <p:spPr>
          <a:xfrm>
            <a:off x="938280" y="251449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phone:</a:t>
            </a:r>
            <a:endParaRPr sz="1800" b="1" i="0">
              <a:solidFill>
                <a:schemeClr val="lt1"/>
              </a:solidFill>
              <a:latin typeface="Arial"/>
              <a:ea typeface="Arial"/>
              <a:cs typeface="Arial"/>
              <a:sym typeface="Arial"/>
            </a:endParaRPr>
          </a:p>
        </p:txBody>
      </p:sp>
      <p:sp>
        <p:nvSpPr>
          <p:cNvPr id="104" name="Google Shape;104;p12"/>
          <p:cNvSpPr txBox="1">
            <a:spLocks noGrp="1"/>
          </p:cNvSpPr>
          <p:nvPr>
            <p:ph type="body" idx="2"/>
          </p:nvPr>
        </p:nvSpPr>
        <p:spPr>
          <a:xfrm>
            <a:off x="938280" y="3054843"/>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5" name="Google Shape;105;p12"/>
          <p:cNvSpPr txBox="1">
            <a:spLocks noGrp="1"/>
          </p:cNvSpPr>
          <p:nvPr>
            <p:ph type="body" idx="3"/>
          </p:nvPr>
        </p:nvSpPr>
        <p:spPr>
          <a:xfrm>
            <a:off x="938280" y="3983034"/>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6" name="Google Shape;106;p12"/>
          <p:cNvSpPr txBox="1"/>
          <p:nvPr/>
        </p:nvSpPr>
        <p:spPr>
          <a:xfrm>
            <a:off x="938280" y="5980919"/>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social:</a:t>
            </a:r>
            <a:endParaRPr sz="1800" b="1" i="0">
              <a:solidFill>
                <a:schemeClr val="lt1"/>
              </a:solidFill>
              <a:latin typeface="Arial"/>
              <a:ea typeface="Arial"/>
              <a:cs typeface="Arial"/>
              <a:sym typeface="Arial"/>
            </a:endParaRPr>
          </a:p>
        </p:txBody>
      </p:sp>
      <p:pic>
        <p:nvPicPr>
          <p:cNvPr id="107" name="Google Shape;107;p12"/>
          <p:cNvPicPr preferRelativeResize="0"/>
          <p:nvPr/>
        </p:nvPicPr>
        <p:blipFill rotWithShape="1">
          <a:blip r:embed="rId2">
            <a:alphaModFix/>
          </a:blip>
          <a:srcRect/>
          <a:stretch/>
        </p:blipFill>
        <p:spPr>
          <a:xfrm>
            <a:off x="2324312" y="6029069"/>
            <a:ext cx="252042" cy="252042"/>
          </a:xfrm>
          <a:prstGeom prst="rect">
            <a:avLst/>
          </a:prstGeom>
          <a:noFill/>
          <a:ln>
            <a:noFill/>
          </a:ln>
        </p:spPr>
      </p:pic>
      <p:pic>
        <p:nvPicPr>
          <p:cNvPr id="108" name="Google Shape;108;p12"/>
          <p:cNvPicPr preferRelativeResize="0"/>
          <p:nvPr/>
        </p:nvPicPr>
        <p:blipFill rotWithShape="1">
          <a:blip r:embed="rId3">
            <a:alphaModFix/>
          </a:blip>
          <a:srcRect/>
          <a:stretch/>
        </p:blipFill>
        <p:spPr>
          <a:xfrm>
            <a:off x="8502660" y="6029069"/>
            <a:ext cx="252042" cy="252042"/>
          </a:xfrm>
          <a:prstGeom prst="rect">
            <a:avLst/>
          </a:prstGeom>
          <a:noFill/>
          <a:ln>
            <a:noFill/>
          </a:ln>
        </p:spPr>
      </p:pic>
      <p:pic>
        <p:nvPicPr>
          <p:cNvPr id="109" name="Google Shape;109;p12"/>
          <p:cNvPicPr preferRelativeResize="0"/>
          <p:nvPr/>
        </p:nvPicPr>
        <p:blipFill rotWithShape="1">
          <a:blip r:embed="rId4">
            <a:alphaModFix/>
          </a:blip>
          <a:srcRect/>
          <a:stretch/>
        </p:blipFill>
        <p:spPr>
          <a:xfrm>
            <a:off x="5376910" y="6023543"/>
            <a:ext cx="252042" cy="252042"/>
          </a:xfrm>
          <a:prstGeom prst="rect">
            <a:avLst/>
          </a:prstGeom>
          <a:noFill/>
          <a:ln>
            <a:noFill/>
          </a:ln>
        </p:spPr>
      </p:pic>
      <p:sp>
        <p:nvSpPr>
          <p:cNvPr id="110" name="Google Shape;110;p12"/>
          <p:cNvSpPr txBox="1">
            <a:spLocks noGrp="1"/>
          </p:cNvSpPr>
          <p:nvPr>
            <p:ph type="body" idx="4"/>
          </p:nvPr>
        </p:nvSpPr>
        <p:spPr>
          <a:xfrm>
            <a:off x="2667434" y="6002231"/>
            <a:ext cx="2383701" cy="2946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1" name="Google Shape;111;p12"/>
          <p:cNvSpPr txBox="1">
            <a:spLocks noGrp="1"/>
          </p:cNvSpPr>
          <p:nvPr>
            <p:ph type="body" idx="5"/>
          </p:nvPr>
        </p:nvSpPr>
        <p:spPr>
          <a:xfrm>
            <a:off x="5713849" y="6002231"/>
            <a:ext cx="2547933" cy="2946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2" name="Google Shape;112;p12"/>
          <p:cNvSpPr txBox="1">
            <a:spLocks noGrp="1"/>
          </p:cNvSpPr>
          <p:nvPr>
            <p:ph type="body" idx="6"/>
          </p:nvPr>
        </p:nvSpPr>
        <p:spPr>
          <a:xfrm>
            <a:off x="8839599" y="5980919"/>
            <a:ext cx="2541779" cy="2946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113" name="Google Shape;113;p12"/>
          <p:cNvPicPr preferRelativeResize="0"/>
          <p:nvPr/>
        </p:nvPicPr>
        <p:blipFill rotWithShape="1">
          <a:blip r:embed="rId5">
            <a:alphaModFix/>
          </a:blip>
          <a:srcRect/>
          <a:stretch/>
        </p:blipFill>
        <p:spPr>
          <a:xfrm rot="-5400000">
            <a:off x="-172868" y="5699770"/>
            <a:ext cx="1204330" cy="202069"/>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_Cover+partners">
  <p:cSld name="3_Cover+partners">
    <p:bg>
      <p:bgPr>
        <a:solidFill>
          <a:srgbClr val="AAC50B"/>
        </a:solidFill>
        <a:effectLst/>
      </p:bgPr>
    </p:bg>
    <p:spTree>
      <p:nvGrpSpPr>
        <p:cNvPr id="1" name="Shape 114"/>
        <p:cNvGrpSpPr/>
        <p:nvPr/>
      </p:nvGrpSpPr>
      <p:grpSpPr>
        <a:xfrm>
          <a:off x="0" y="0"/>
          <a:ext cx="0" cy="0"/>
          <a:chOff x="0" y="0"/>
          <a:chExt cx="0" cy="0"/>
        </a:xfrm>
      </p:grpSpPr>
      <p:sp>
        <p:nvSpPr>
          <p:cNvPr id="115" name="Google Shape;115;p13"/>
          <p:cNvSpPr txBox="1"/>
          <p:nvPr/>
        </p:nvSpPr>
        <p:spPr>
          <a:xfrm>
            <a:off x="921748" y="182880"/>
            <a:ext cx="9472204" cy="264687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600" b="1">
                <a:solidFill>
                  <a:schemeClr val="dk1"/>
                </a:solidFill>
                <a:latin typeface="Arial"/>
                <a:ea typeface="Arial"/>
                <a:cs typeface="Arial"/>
                <a:sym typeface="Arial"/>
              </a:rPr>
              <a:t>thx.</a:t>
            </a:r>
            <a:endParaRPr sz="16600" b="1">
              <a:solidFill>
                <a:schemeClr val="dk1"/>
              </a:solidFill>
              <a:latin typeface="Arial"/>
              <a:ea typeface="Arial"/>
              <a:cs typeface="Arial"/>
              <a:sym typeface="Arial"/>
            </a:endParaRPr>
          </a:p>
        </p:txBody>
      </p:sp>
      <p:pic>
        <p:nvPicPr>
          <p:cNvPr id="116" name="Google Shape;116;p13"/>
          <p:cNvPicPr preferRelativeResize="0"/>
          <p:nvPr/>
        </p:nvPicPr>
        <p:blipFill rotWithShape="1">
          <a:blip r:embed="rId2">
            <a:alphaModFix/>
          </a:blip>
          <a:srcRect b="40050"/>
          <a:stretch/>
        </p:blipFill>
        <p:spPr>
          <a:xfrm rot="-5400000">
            <a:off x="9483100" y="2054836"/>
            <a:ext cx="3500015" cy="662114"/>
          </a:xfrm>
          <a:prstGeom prst="rect">
            <a:avLst/>
          </a:prstGeom>
          <a:noFill/>
          <a:ln>
            <a:noFill/>
          </a:ln>
        </p:spPr>
      </p:pic>
      <p:pic>
        <p:nvPicPr>
          <p:cNvPr id="117" name="Google Shape;117;p13"/>
          <p:cNvPicPr preferRelativeResize="0"/>
          <p:nvPr/>
        </p:nvPicPr>
        <p:blipFill rotWithShape="1">
          <a:blip r:embed="rId3">
            <a:alphaModFix/>
          </a:blip>
          <a:srcRect t="50017"/>
          <a:stretch/>
        </p:blipFill>
        <p:spPr>
          <a:xfrm>
            <a:off x="0" y="4133741"/>
            <a:ext cx="12192001" cy="2724260"/>
          </a:xfrm>
          <a:prstGeom prst="rect">
            <a:avLst/>
          </a:prstGeom>
          <a:noFill/>
          <a:ln>
            <a:noFill/>
          </a:ln>
        </p:spPr>
      </p:pic>
      <p:cxnSp>
        <p:nvCxnSpPr>
          <p:cNvPr id="118" name="Google Shape;118;p13"/>
          <p:cNvCxnSpPr/>
          <p:nvPr/>
        </p:nvCxnSpPr>
        <p:spPr>
          <a:xfrm>
            <a:off x="0" y="5785757"/>
            <a:ext cx="11315701" cy="0"/>
          </a:xfrm>
          <a:prstGeom prst="straightConnector1">
            <a:avLst/>
          </a:prstGeom>
          <a:noFill/>
          <a:ln w="57150" cap="flat" cmpd="sng">
            <a:solidFill>
              <a:schemeClr val="lt1"/>
            </a:solidFill>
            <a:prstDash val="dash"/>
            <a:miter lim="800000"/>
            <a:headEnd type="none" w="sm" len="sm"/>
            <a:tailEnd type="none" w="sm" len="sm"/>
          </a:ln>
        </p:spPr>
      </p:cxnSp>
      <p:cxnSp>
        <p:nvCxnSpPr>
          <p:cNvPr id="119" name="Google Shape;119;p13"/>
          <p:cNvCxnSpPr/>
          <p:nvPr/>
        </p:nvCxnSpPr>
        <p:spPr>
          <a:xfrm>
            <a:off x="11283043" y="4310743"/>
            <a:ext cx="0" cy="1475014"/>
          </a:xfrm>
          <a:prstGeom prst="straightConnector1">
            <a:avLst/>
          </a:prstGeom>
          <a:noFill/>
          <a:ln w="57150" cap="flat" cmpd="sng">
            <a:solidFill>
              <a:schemeClr val="lt1"/>
            </a:solidFill>
            <a:prstDash val="dash"/>
            <a:miter lim="800000"/>
            <a:headEnd type="none" w="sm" len="sm"/>
            <a:tailEnd type="none" w="sm" len="sm"/>
          </a:ln>
        </p:spPr>
      </p:cxnSp>
    </p:spTree>
  </p:cSld>
  <p:clrMapOvr>
    <a:masterClrMapping/>
  </p:clrMapOvr>
  <p:extLst>
    <p:ext uri="{DCECCB84-F9BA-43D5-87BE-67443E8EF086}">
      <p15:sldGuideLst xmlns:p15="http://schemas.microsoft.com/office/powerpoint/2012/main">
        <p15:guide id="1" orient="horz" pos="1200">
          <p15:clr>
            <a:srgbClr val="FBAE40"/>
          </p15:clr>
        </p15:guide>
        <p15:guide id="2" orient="horz" pos="24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4" r:id="rId2"/>
    <p:sldLayoutId id="2147483655" r:id="rId3"/>
    <p:sldLayoutId id="2147483660" r:id="rId4"/>
    <p:sldLayoutId id="2147483657" r:id="rId5"/>
    <p:sldLayoutId id="2147483658" r:id="rId6"/>
    <p:sldLayoutId id="2147483659" r:id="rId7"/>
  </p:sldLayoutIdLst>
  <p:hf hdr="0" ft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3.gif"/></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7" name="Title 1"/>
          <p:cNvSpPr txBox="1">
            <a:spLocks/>
          </p:cNvSpPr>
          <p:nvPr/>
        </p:nvSpPr>
        <p:spPr>
          <a:xfrm>
            <a:off x="4615961" y="1872236"/>
            <a:ext cx="3578469" cy="9965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4000" dirty="0"/>
          </a:p>
        </p:txBody>
      </p:sp>
      <p:sp>
        <p:nvSpPr>
          <p:cNvPr id="8" name="Content Placeholder 2"/>
          <p:cNvSpPr txBox="1">
            <a:spLocks/>
          </p:cNvSpPr>
          <p:nvPr/>
        </p:nvSpPr>
        <p:spPr>
          <a:xfrm>
            <a:off x="785499" y="4520862"/>
            <a:ext cx="6400800" cy="121920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r>
              <a:rPr lang="en-US" sz="2400" b="0" dirty="0"/>
              <a:t>Tigran Ramazyan</a:t>
            </a:r>
          </a:p>
          <a:p>
            <a:pPr marL="0" indent="0"/>
            <a:r>
              <a:rPr lang="en-US" sz="2400" b="0" dirty="0"/>
              <a:t>Eugeny Gurov</a:t>
            </a:r>
          </a:p>
          <a:p>
            <a:pPr marL="0" indent="0"/>
            <a:r>
              <a:rPr lang="en-US" sz="2400" b="0" dirty="0"/>
              <a:t>Daniil </a:t>
            </a:r>
            <a:r>
              <a:rPr lang="en-US" sz="2400" b="0" dirty="0" err="1"/>
              <a:t>Sobolev</a:t>
            </a:r>
            <a:endParaRPr lang="en-US" sz="2400" b="0" dirty="0"/>
          </a:p>
        </p:txBody>
      </p:sp>
      <p:sp>
        <p:nvSpPr>
          <p:cNvPr id="9" name="Subtitle 1"/>
          <p:cNvSpPr txBox="1">
            <a:spLocks/>
          </p:cNvSpPr>
          <p:nvPr/>
        </p:nvSpPr>
        <p:spPr>
          <a:xfrm>
            <a:off x="3204795" y="5938164"/>
            <a:ext cx="6400800" cy="340032"/>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ts val="800"/>
              </a:spcBef>
              <a:buFont typeface="Arial" pitchFamily="34" charset="0"/>
              <a:buNone/>
              <a:defRPr sz="3200" b="0" kern="1200">
                <a:solidFill>
                  <a:srgbClr val="595959"/>
                </a:solidFill>
                <a:latin typeface="Arial Unicode MS"/>
                <a:ea typeface="+mn-ea"/>
                <a:cs typeface="Arial Unicode MS"/>
              </a:defRPr>
            </a:lvl1pPr>
            <a:lvl2pPr marL="4572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2pPr>
            <a:lvl3pPr marL="9144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3pPr>
            <a:lvl4pPr marL="13716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4pPr>
            <a:lvl5pPr marL="18288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5pPr>
            <a:lvl6pPr marL="22860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6pPr>
            <a:lvl7pPr marL="27432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7pPr>
            <a:lvl8pPr marL="32004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8pPr>
            <a:lvl9pPr marL="36576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9pPr>
          </a:lstStyle>
          <a:p>
            <a:r>
              <a:rPr lang="en-US" dirty="0"/>
              <a:t>Fall 2022</a:t>
            </a:r>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A2F3E32D-172B-9333-C79E-3233AF55ABC2}"/>
                  </a:ext>
                </a:extLst>
              </p:cNvPr>
              <p:cNvSpPr txBox="1"/>
              <p:nvPr/>
            </p:nvSpPr>
            <p:spPr>
              <a:xfrm>
                <a:off x="869795" y="1872236"/>
                <a:ext cx="10783229" cy="584775"/>
              </a:xfrm>
              <a:prstGeom prst="rect">
                <a:avLst/>
              </a:prstGeom>
              <a:noFill/>
            </p:spPr>
            <p:txBody>
              <a:bodyPr wrap="square" rtlCol="0">
                <a:spAutoFit/>
              </a:bodyPr>
              <a:lstStyle/>
              <a:p>
                <a14:m>
                  <m:oMath xmlns:m="http://schemas.openxmlformats.org/officeDocument/2006/math">
                    <m:sSup>
                      <m:sSupPr>
                        <m:ctrlPr>
                          <a:rPr lang="en-US" sz="3200" b="0" i="1" smtClean="0">
                            <a:latin typeface="Cambria Math" panose="02040503050406030204" pitchFamily="18" charset="0"/>
                          </a:rPr>
                        </m:ctrlPr>
                      </m:sSupPr>
                      <m:e>
                        <m:r>
                          <a:rPr lang="en-US" sz="3200" b="0" i="1" smtClean="0">
                            <a:latin typeface="Cambria Math" panose="02040503050406030204" pitchFamily="18" charset="0"/>
                          </a:rPr>
                          <m:t>𝑒</m:t>
                        </m:r>
                      </m:e>
                      <m:sup>
                        <m:r>
                          <a:rPr lang="en-US" sz="3200" b="0" i="1" smtClean="0">
                            <a:latin typeface="Cambria Math" panose="02040503050406030204" pitchFamily="18" charset="0"/>
                          </a:rPr>
                          <m:t>+</m:t>
                        </m:r>
                      </m:sup>
                    </m:sSup>
                    <m:r>
                      <a:rPr lang="en-US" sz="3200" b="0" i="1" smtClean="0">
                        <a:latin typeface="Cambria Math" panose="02040503050406030204" pitchFamily="18" charset="0"/>
                      </a:rPr>
                      <m:t>−</m:t>
                    </m:r>
                    <m:sSup>
                      <m:sSupPr>
                        <m:ctrlPr>
                          <a:rPr lang="en-US" sz="3200" b="0" i="1" smtClean="0">
                            <a:latin typeface="Cambria Math" panose="02040503050406030204" pitchFamily="18" charset="0"/>
                          </a:rPr>
                        </m:ctrlPr>
                      </m:sSupPr>
                      <m:e>
                        <m:r>
                          <a:rPr lang="en-US" sz="3200" i="1">
                            <a:latin typeface="Cambria Math" panose="02040503050406030204" pitchFamily="18" charset="0"/>
                            <a:ea typeface="Cambria Math" panose="02040503050406030204" pitchFamily="18" charset="0"/>
                          </a:rPr>
                          <m:t>𝜋</m:t>
                        </m:r>
                      </m:e>
                      <m:sup>
                        <m:r>
                          <a:rPr lang="en-US" sz="3200" b="0" i="1" smtClean="0">
                            <a:latin typeface="Cambria Math" panose="02040503050406030204" pitchFamily="18" charset="0"/>
                          </a:rPr>
                          <m:t>+</m:t>
                        </m:r>
                      </m:sup>
                    </m:sSup>
                  </m:oMath>
                </a14:m>
                <a:r>
                  <a:rPr lang="en-GB" sz="3200" dirty="0"/>
                  <a:t> Electromagnetic Calorimeter shower classification </a:t>
                </a:r>
              </a:p>
            </p:txBody>
          </p:sp>
        </mc:Choice>
        <mc:Fallback>
          <p:sp>
            <p:nvSpPr>
              <p:cNvPr id="3" name="TextBox 2">
                <a:extLst>
                  <a:ext uri="{FF2B5EF4-FFF2-40B4-BE49-F238E27FC236}">
                    <a16:creationId xmlns:a16="http://schemas.microsoft.com/office/drawing/2014/main" id="{A2F3E32D-172B-9333-C79E-3233AF55ABC2}"/>
                  </a:ext>
                </a:extLst>
              </p:cNvPr>
              <p:cNvSpPr txBox="1">
                <a:spLocks noRot="1" noChangeAspect="1" noMove="1" noResize="1" noEditPoints="1" noAdjustHandles="1" noChangeArrowheads="1" noChangeShapeType="1" noTextEdit="1"/>
              </p:cNvSpPr>
              <p:nvPr/>
            </p:nvSpPr>
            <p:spPr>
              <a:xfrm>
                <a:off x="869795" y="1872236"/>
                <a:ext cx="10783229" cy="584775"/>
              </a:xfrm>
              <a:prstGeom prst="rect">
                <a:avLst/>
              </a:prstGeom>
              <a:blipFill>
                <a:blip r:embed="rId3"/>
                <a:stretch>
                  <a:fillRect t="-12766" r="-1529" b="-31915"/>
                </a:stretch>
              </a:blipFill>
            </p:spPr>
            <p:txBody>
              <a:bodyPr/>
              <a:lstStyle/>
              <a:p>
                <a:r>
                  <a:rPr lang="en-GB">
                    <a:noFill/>
                  </a:rPr>
                  <a:t> </a:t>
                </a:r>
              </a:p>
            </p:txBody>
          </p:sp>
        </mc:Fallback>
      </mc:AlternateContent>
      <p:sp>
        <p:nvSpPr>
          <p:cNvPr id="4" name="TextBox 3">
            <a:extLst>
              <a:ext uri="{FF2B5EF4-FFF2-40B4-BE49-F238E27FC236}">
                <a16:creationId xmlns:a16="http://schemas.microsoft.com/office/drawing/2014/main" id="{EFAE160F-718E-3E4B-2A99-2EE637B38747}"/>
              </a:ext>
            </a:extLst>
          </p:cNvPr>
          <p:cNvSpPr txBox="1"/>
          <p:nvPr/>
        </p:nvSpPr>
        <p:spPr>
          <a:xfrm>
            <a:off x="869795" y="2591866"/>
            <a:ext cx="6768790" cy="307777"/>
          </a:xfrm>
          <a:prstGeom prst="rect">
            <a:avLst/>
          </a:prstGeom>
          <a:noFill/>
        </p:spPr>
        <p:txBody>
          <a:bodyPr wrap="square" rtlCol="0">
            <a:spAutoFit/>
          </a:bodyPr>
          <a:lstStyle/>
          <a:p>
            <a:r>
              <a:rPr lang="en-GB" dirty="0"/>
              <a:t>Validation of the machine learning approach on the LHCb use case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84D9E0C-DDF7-62EE-2D45-570512B48648}"/>
              </a:ext>
            </a:extLst>
          </p:cNvPr>
          <p:cNvSpPr>
            <a:spLocks noGrp="1"/>
          </p:cNvSpPr>
          <p:nvPr>
            <p:ph type="body" idx="3"/>
          </p:nvPr>
        </p:nvSpPr>
        <p:spPr/>
        <p:txBody>
          <a:bodyPr/>
          <a:lstStyle/>
          <a:p>
            <a:pPr marL="571500" indent="-342900">
              <a:lnSpc>
                <a:spcPct val="150000"/>
              </a:lnSpc>
              <a:buFont typeface="Arial" panose="020B0604020202020204" pitchFamily="34" charset="0"/>
              <a:buChar char="•"/>
            </a:pPr>
            <a:r>
              <a:rPr lang="en-GB" dirty="0"/>
              <a:t>Both pions and positrons have highly luminated central pixels;</a:t>
            </a:r>
          </a:p>
          <a:p>
            <a:pPr marL="571500" indent="-342900">
              <a:lnSpc>
                <a:spcPct val="150000"/>
              </a:lnSpc>
              <a:buFont typeface="Arial" panose="020B0604020202020204" pitchFamily="34" charset="0"/>
              <a:buChar char="•"/>
            </a:pPr>
            <a:r>
              <a:rPr lang="en-GB" dirty="0"/>
              <a:t>Positrons have a significantly large number of luminated pixels outside the central 2x2 pixels;</a:t>
            </a:r>
          </a:p>
          <a:p>
            <a:pPr marL="571500" indent="-342900">
              <a:lnSpc>
                <a:spcPct val="150000"/>
              </a:lnSpc>
              <a:buFont typeface="Arial" panose="020B0604020202020204" pitchFamily="34" charset="0"/>
              <a:buChar char="•"/>
            </a:pPr>
            <a:r>
              <a:rPr lang="en-GB" dirty="0"/>
              <a:t>We may classify the images based on the number (N) of luminated pixels outside the central 2x2 pixels;</a:t>
            </a:r>
          </a:p>
          <a:p>
            <a:pPr marL="571500" indent="-342900">
              <a:lnSpc>
                <a:spcPct val="150000"/>
              </a:lnSpc>
              <a:buFont typeface="Arial" panose="020B0604020202020204" pitchFamily="34" charset="0"/>
              <a:buChar char="•"/>
            </a:pPr>
            <a:r>
              <a:rPr lang="en-GB" dirty="0"/>
              <a:t>N = 1 has shown the best result with </a:t>
            </a:r>
            <a:r>
              <a:rPr lang="en-GB" b="1" dirty="0"/>
              <a:t>accuracy 0.617.</a:t>
            </a:r>
          </a:p>
        </p:txBody>
      </p:sp>
      <p:sp>
        <p:nvSpPr>
          <p:cNvPr id="3" name="TextBox 2">
            <a:extLst>
              <a:ext uri="{FF2B5EF4-FFF2-40B4-BE49-F238E27FC236}">
                <a16:creationId xmlns:a16="http://schemas.microsoft.com/office/drawing/2014/main" id="{D945B1A7-204E-6698-63EC-2265304CE539}"/>
              </a:ext>
            </a:extLst>
          </p:cNvPr>
          <p:cNvSpPr txBox="1"/>
          <p:nvPr/>
        </p:nvSpPr>
        <p:spPr>
          <a:xfrm>
            <a:off x="649985" y="308344"/>
            <a:ext cx="9142601" cy="584775"/>
          </a:xfrm>
          <a:prstGeom prst="rect">
            <a:avLst/>
          </a:prstGeom>
          <a:noFill/>
        </p:spPr>
        <p:txBody>
          <a:bodyPr wrap="square" rtlCol="0">
            <a:spAutoFit/>
          </a:bodyPr>
          <a:lstStyle/>
          <a:p>
            <a:r>
              <a:rPr lang="en-GB" sz="3200" dirty="0"/>
              <a:t>Thresholding</a:t>
            </a:r>
          </a:p>
        </p:txBody>
      </p:sp>
      <p:graphicFrame>
        <p:nvGraphicFramePr>
          <p:cNvPr id="4" name="Table 5">
            <a:extLst>
              <a:ext uri="{FF2B5EF4-FFF2-40B4-BE49-F238E27FC236}">
                <a16:creationId xmlns:a16="http://schemas.microsoft.com/office/drawing/2014/main" id="{EAF015A4-7399-6CD8-BBA5-6D5F56BA2BF8}"/>
              </a:ext>
            </a:extLst>
          </p:cNvPr>
          <p:cNvGraphicFramePr>
            <a:graphicFrameLocks noGrp="1"/>
          </p:cNvGraphicFramePr>
          <p:nvPr>
            <p:extLst>
              <p:ext uri="{D42A27DB-BD31-4B8C-83A1-F6EECF244321}">
                <p14:modId xmlns:p14="http://schemas.microsoft.com/office/powerpoint/2010/main" val="3419784564"/>
              </p:ext>
            </p:extLst>
          </p:nvPr>
        </p:nvGraphicFramePr>
        <p:xfrm>
          <a:off x="1479109" y="4089942"/>
          <a:ext cx="6580371" cy="1188720"/>
        </p:xfrm>
        <a:graphic>
          <a:graphicData uri="http://schemas.openxmlformats.org/drawingml/2006/table">
            <a:tbl>
              <a:tblPr firstRow="1" bandRow="1">
                <a:tableStyleId>{5940675A-B579-460E-94D1-54222C63F5DA}</a:tableStyleId>
              </a:tblPr>
              <a:tblGrid>
                <a:gridCol w="2193457">
                  <a:extLst>
                    <a:ext uri="{9D8B030D-6E8A-4147-A177-3AD203B41FA5}">
                      <a16:colId xmlns:a16="http://schemas.microsoft.com/office/drawing/2014/main" val="89781182"/>
                    </a:ext>
                  </a:extLst>
                </a:gridCol>
                <a:gridCol w="2193457">
                  <a:extLst>
                    <a:ext uri="{9D8B030D-6E8A-4147-A177-3AD203B41FA5}">
                      <a16:colId xmlns:a16="http://schemas.microsoft.com/office/drawing/2014/main" val="2182157178"/>
                    </a:ext>
                  </a:extLst>
                </a:gridCol>
                <a:gridCol w="2193457">
                  <a:extLst>
                    <a:ext uri="{9D8B030D-6E8A-4147-A177-3AD203B41FA5}">
                      <a16:colId xmlns:a16="http://schemas.microsoft.com/office/drawing/2014/main" val="3401535390"/>
                    </a:ext>
                  </a:extLst>
                </a:gridCol>
              </a:tblGrid>
              <a:tr h="370840">
                <a:tc>
                  <a:txBody>
                    <a:bodyPr/>
                    <a:lstStyle/>
                    <a:p>
                      <a:pPr algn="ctr"/>
                      <a:endParaRPr lang="en-GB" sz="1400" dirty="0"/>
                    </a:p>
                  </a:txBody>
                  <a:tcPr/>
                </a:tc>
                <a:tc>
                  <a:txBody>
                    <a:bodyPr/>
                    <a:lstStyle/>
                    <a:p>
                      <a:pPr algn="ctr"/>
                      <a:r>
                        <a:rPr lang="en-GB" sz="2000" b="1" dirty="0"/>
                        <a:t>PP</a:t>
                      </a:r>
                    </a:p>
                  </a:txBody>
                  <a:tcPr>
                    <a:solidFill>
                      <a:schemeClr val="accent1"/>
                    </a:solidFill>
                  </a:tcPr>
                </a:tc>
                <a:tc>
                  <a:txBody>
                    <a:bodyPr/>
                    <a:lstStyle/>
                    <a:p>
                      <a:pPr algn="ctr"/>
                      <a:r>
                        <a:rPr lang="en-GB" sz="2000" b="1" dirty="0"/>
                        <a:t>NP</a:t>
                      </a:r>
                    </a:p>
                  </a:txBody>
                  <a:tcPr>
                    <a:solidFill>
                      <a:schemeClr val="accent1"/>
                    </a:solidFill>
                  </a:tcPr>
                </a:tc>
                <a:extLst>
                  <a:ext uri="{0D108BD9-81ED-4DB2-BD59-A6C34878D82A}">
                    <a16:rowId xmlns:a16="http://schemas.microsoft.com/office/drawing/2014/main" val="2136821384"/>
                  </a:ext>
                </a:extLst>
              </a:tr>
              <a:tr h="370840">
                <a:tc>
                  <a:txBody>
                    <a:bodyPr/>
                    <a:lstStyle/>
                    <a:p>
                      <a:pPr algn="ctr"/>
                      <a:r>
                        <a:rPr lang="en-GB" sz="2000" b="1" dirty="0"/>
                        <a:t>P</a:t>
                      </a:r>
                    </a:p>
                  </a:txBody>
                  <a:tcPr>
                    <a:solidFill>
                      <a:schemeClr val="accent1"/>
                    </a:solidFill>
                  </a:tcPr>
                </a:tc>
                <a:tc>
                  <a:txBody>
                    <a:bodyPr/>
                    <a:lstStyle/>
                    <a:p>
                      <a:pPr algn="ctr"/>
                      <a:r>
                        <a:rPr lang="en-GB" sz="2000" dirty="0"/>
                        <a:t>0.467</a:t>
                      </a:r>
                    </a:p>
                  </a:txBody>
                  <a:tcPr/>
                </a:tc>
                <a:tc>
                  <a:txBody>
                    <a:bodyPr/>
                    <a:lstStyle/>
                    <a:p>
                      <a:pPr algn="ctr"/>
                      <a:r>
                        <a:rPr lang="en-GB" sz="2000" dirty="0"/>
                        <a:t>0.033</a:t>
                      </a:r>
                    </a:p>
                  </a:txBody>
                  <a:tcPr/>
                </a:tc>
                <a:extLst>
                  <a:ext uri="{0D108BD9-81ED-4DB2-BD59-A6C34878D82A}">
                    <a16:rowId xmlns:a16="http://schemas.microsoft.com/office/drawing/2014/main" val="444955891"/>
                  </a:ext>
                </a:extLst>
              </a:tr>
              <a:tr h="370840">
                <a:tc>
                  <a:txBody>
                    <a:bodyPr/>
                    <a:lstStyle/>
                    <a:p>
                      <a:pPr algn="ctr"/>
                      <a:r>
                        <a:rPr lang="en-GB" sz="2000" b="1" dirty="0"/>
                        <a:t>N</a:t>
                      </a:r>
                    </a:p>
                  </a:txBody>
                  <a:tcPr>
                    <a:solidFill>
                      <a:schemeClr val="accent1"/>
                    </a:solidFill>
                  </a:tcPr>
                </a:tc>
                <a:tc>
                  <a:txBody>
                    <a:bodyPr/>
                    <a:lstStyle/>
                    <a:p>
                      <a:pPr algn="ctr"/>
                      <a:r>
                        <a:rPr lang="en-GB" sz="2000" dirty="0"/>
                        <a:t>0.350</a:t>
                      </a:r>
                    </a:p>
                  </a:txBody>
                  <a:tcPr/>
                </a:tc>
                <a:tc>
                  <a:txBody>
                    <a:bodyPr/>
                    <a:lstStyle/>
                    <a:p>
                      <a:pPr algn="ctr"/>
                      <a:r>
                        <a:rPr lang="en-GB" sz="2000" dirty="0"/>
                        <a:t>0.150</a:t>
                      </a:r>
                    </a:p>
                  </a:txBody>
                  <a:tcPr/>
                </a:tc>
                <a:extLst>
                  <a:ext uri="{0D108BD9-81ED-4DB2-BD59-A6C34878D82A}">
                    <a16:rowId xmlns:a16="http://schemas.microsoft.com/office/drawing/2014/main" val="2967900662"/>
                  </a:ext>
                </a:extLst>
              </a:tr>
            </a:tbl>
          </a:graphicData>
        </a:graphic>
      </p:graphicFrame>
      <p:sp>
        <p:nvSpPr>
          <p:cNvPr id="5" name="TextBox 4">
            <a:extLst>
              <a:ext uri="{FF2B5EF4-FFF2-40B4-BE49-F238E27FC236}">
                <a16:creationId xmlns:a16="http://schemas.microsoft.com/office/drawing/2014/main" id="{D5D21BA6-4EAB-9AF7-D4B3-8AB55F0A74FF}"/>
              </a:ext>
            </a:extLst>
          </p:cNvPr>
          <p:cNvSpPr txBox="1"/>
          <p:nvPr/>
        </p:nvSpPr>
        <p:spPr>
          <a:xfrm>
            <a:off x="1479108" y="5426071"/>
            <a:ext cx="6686697" cy="307777"/>
          </a:xfrm>
          <a:prstGeom prst="rect">
            <a:avLst/>
          </a:prstGeom>
          <a:noFill/>
        </p:spPr>
        <p:txBody>
          <a:bodyPr wrap="square" rtlCol="0">
            <a:spAutoFit/>
          </a:bodyPr>
          <a:lstStyle/>
          <a:p>
            <a:r>
              <a:rPr lang="en-GB" dirty="0"/>
              <a:t>Confusion matrix for thresholding solution.</a:t>
            </a:r>
          </a:p>
        </p:txBody>
      </p:sp>
    </p:spTree>
    <p:extLst>
      <p:ext uri="{BB962C8B-B14F-4D97-AF65-F5344CB8AC3E}">
        <p14:creationId xmlns:p14="http://schemas.microsoft.com/office/powerpoint/2010/main" val="1264586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0A4E761-30B4-5E6D-802C-38092B98C941}"/>
              </a:ext>
            </a:extLst>
          </p:cNvPr>
          <p:cNvSpPr>
            <a:spLocks noGrp="1"/>
          </p:cNvSpPr>
          <p:nvPr>
            <p:ph type="body" idx="3"/>
          </p:nvPr>
        </p:nvSpPr>
        <p:spPr>
          <a:xfrm>
            <a:off x="649985" y="1124152"/>
            <a:ext cx="10971401" cy="5461914"/>
          </a:xfrm>
        </p:spPr>
        <p:txBody>
          <a:bodyPr/>
          <a:lstStyle/>
          <a:p>
            <a:pPr marL="571500" indent="-342900">
              <a:lnSpc>
                <a:spcPct val="150000"/>
              </a:lnSpc>
              <a:buFont typeface="Arial" panose="020B0604020202020204" pitchFamily="34" charset="0"/>
              <a:buChar char="•"/>
            </a:pPr>
            <a:r>
              <a:rPr lang="en-GB" dirty="0"/>
              <a:t>Continuing the idea from the previous slide, we could classify showers by the area of the largest contour</a:t>
            </a:r>
          </a:p>
          <a:p>
            <a:pPr marL="1028700" lvl="1" indent="-342900">
              <a:lnSpc>
                <a:spcPct val="150000"/>
              </a:lnSpc>
              <a:buFont typeface="Arial" panose="020B0604020202020204" pitchFamily="34" charset="0"/>
              <a:buChar char="•"/>
            </a:pPr>
            <a:r>
              <a:rPr lang="en-GB" sz="2000" dirty="0">
                <a:latin typeface="+mn-lt"/>
              </a:rPr>
              <a:t>For pions these areas </a:t>
            </a:r>
            <a:r>
              <a:rPr lang="en-US" sz="2000" dirty="0">
                <a:latin typeface="+mn-lt"/>
              </a:rPr>
              <a:t>should be at most 4</a:t>
            </a:r>
          </a:p>
          <a:p>
            <a:pPr marL="1028700" lvl="1" indent="-342900">
              <a:lnSpc>
                <a:spcPct val="150000"/>
              </a:lnSpc>
              <a:buFont typeface="Arial" panose="020B0604020202020204" pitchFamily="34" charset="0"/>
              <a:buChar char="•"/>
            </a:pPr>
            <a:r>
              <a:rPr lang="en-US" sz="2000" dirty="0">
                <a:latin typeface="+mn-lt"/>
              </a:rPr>
              <a:t>For positrons</a:t>
            </a:r>
            <a:r>
              <a:rPr lang="ru-RU" sz="2000" dirty="0">
                <a:latin typeface="+mn-lt"/>
              </a:rPr>
              <a:t> </a:t>
            </a:r>
            <a:r>
              <a:rPr lang="en-US" sz="2000" dirty="0">
                <a:latin typeface="+mn-lt"/>
              </a:rPr>
              <a:t>most of the events should have the largest contour area much greater</a:t>
            </a:r>
          </a:p>
          <a:p>
            <a:pPr marL="1028700" lvl="1" indent="-342900">
              <a:lnSpc>
                <a:spcPct val="150000"/>
              </a:lnSpc>
              <a:buFont typeface="Arial" panose="020B0604020202020204" pitchFamily="34" charset="0"/>
              <a:buChar char="•"/>
            </a:pPr>
            <a:endParaRPr lang="en-GB" sz="2000" dirty="0">
              <a:latin typeface="+mn-lt"/>
            </a:endParaRPr>
          </a:p>
        </p:txBody>
      </p:sp>
      <p:sp>
        <p:nvSpPr>
          <p:cNvPr id="3" name="TextBox 2">
            <a:extLst>
              <a:ext uri="{FF2B5EF4-FFF2-40B4-BE49-F238E27FC236}">
                <a16:creationId xmlns:a16="http://schemas.microsoft.com/office/drawing/2014/main" id="{09585A05-830F-BADC-8CBE-0E4A45D25259}"/>
              </a:ext>
            </a:extLst>
          </p:cNvPr>
          <p:cNvSpPr txBox="1"/>
          <p:nvPr/>
        </p:nvSpPr>
        <p:spPr>
          <a:xfrm>
            <a:off x="649985" y="340242"/>
            <a:ext cx="7547717" cy="584775"/>
          </a:xfrm>
          <a:prstGeom prst="rect">
            <a:avLst/>
          </a:prstGeom>
          <a:noFill/>
        </p:spPr>
        <p:txBody>
          <a:bodyPr wrap="square" rtlCol="0">
            <a:spAutoFit/>
          </a:bodyPr>
          <a:lstStyle/>
          <a:p>
            <a:r>
              <a:rPr lang="en-GB" sz="3200" dirty="0"/>
              <a:t>Largest Contour Area Classification</a:t>
            </a:r>
          </a:p>
        </p:txBody>
      </p:sp>
      <p:graphicFrame>
        <p:nvGraphicFramePr>
          <p:cNvPr id="4" name="Table 4">
            <a:extLst>
              <a:ext uri="{FF2B5EF4-FFF2-40B4-BE49-F238E27FC236}">
                <a16:creationId xmlns:a16="http://schemas.microsoft.com/office/drawing/2014/main" id="{B285803C-30B6-D64B-8A2B-463C0ED5DDBF}"/>
              </a:ext>
            </a:extLst>
          </p:cNvPr>
          <p:cNvGraphicFramePr>
            <a:graphicFrameLocks noGrp="1"/>
          </p:cNvGraphicFramePr>
          <p:nvPr>
            <p:extLst>
              <p:ext uri="{D42A27DB-BD31-4B8C-83A1-F6EECF244321}">
                <p14:modId xmlns:p14="http://schemas.microsoft.com/office/powerpoint/2010/main" val="2790556320"/>
              </p:ext>
            </p:extLst>
          </p:nvPr>
        </p:nvGraphicFramePr>
        <p:xfrm>
          <a:off x="926805" y="3590259"/>
          <a:ext cx="9741193" cy="1097280"/>
        </p:xfrm>
        <a:graphic>
          <a:graphicData uri="http://schemas.openxmlformats.org/drawingml/2006/table">
            <a:tbl>
              <a:tblPr firstRow="1" bandRow="1">
                <a:tableStyleId>{5940675A-B579-460E-94D1-54222C63F5DA}</a:tableStyleId>
              </a:tblPr>
              <a:tblGrid>
                <a:gridCol w="1391599">
                  <a:extLst>
                    <a:ext uri="{9D8B030D-6E8A-4147-A177-3AD203B41FA5}">
                      <a16:colId xmlns:a16="http://schemas.microsoft.com/office/drawing/2014/main" val="1833755398"/>
                    </a:ext>
                  </a:extLst>
                </a:gridCol>
                <a:gridCol w="1391599">
                  <a:extLst>
                    <a:ext uri="{9D8B030D-6E8A-4147-A177-3AD203B41FA5}">
                      <a16:colId xmlns:a16="http://schemas.microsoft.com/office/drawing/2014/main" val="3261597768"/>
                    </a:ext>
                  </a:extLst>
                </a:gridCol>
                <a:gridCol w="1391599">
                  <a:extLst>
                    <a:ext uri="{9D8B030D-6E8A-4147-A177-3AD203B41FA5}">
                      <a16:colId xmlns:a16="http://schemas.microsoft.com/office/drawing/2014/main" val="751797914"/>
                    </a:ext>
                  </a:extLst>
                </a:gridCol>
                <a:gridCol w="1391599">
                  <a:extLst>
                    <a:ext uri="{9D8B030D-6E8A-4147-A177-3AD203B41FA5}">
                      <a16:colId xmlns:a16="http://schemas.microsoft.com/office/drawing/2014/main" val="500850755"/>
                    </a:ext>
                  </a:extLst>
                </a:gridCol>
                <a:gridCol w="1391599">
                  <a:extLst>
                    <a:ext uri="{9D8B030D-6E8A-4147-A177-3AD203B41FA5}">
                      <a16:colId xmlns:a16="http://schemas.microsoft.com/office/drawing/2014/main" val="558456014"/>
                    </a:ext>
                  </a:extLst>
                </a:gridCol>
                <a:gridCol w="1391599">
                  <a:extLst>
                    <a:ext uri="{9D8B030D-6E8A-4147-A177-3AD203B41FA5}">
                      <a16:colId xmlns:a16="http://schemas.microsoft.com/office/drawing/2014/main" val="3914429164"/>
                    </a:ext>
                  </a:extLst>
                </a:gridCol>
                <a:gridCol w="1391599">
                  <a:extLst>
                    <a:ext uri="{9D8B030D-6E8A-4147-A177-3AD203B41FA5}">
                      <a16:colId xmlns:a16="http://schemas.microsoft.com/office/drawing/2014/main" val="2228328498"/>
                    </a:ext>
                  </a:extLst>
                </a:gridCol>
              </a:tblGrid>
              <a:tr h="497479">
                <a:tc>
                  <a:txBody>
                    <a:bodyPr/>
                    <a:lstStyle/>
                    <a:p>
                      <a:pPr algn="ctr"/>
                      <a:r>
                        <a:rPr lang="en-US" sz="2000" b="1" dirty="0"/>
                        <a:t>Area threshold</a:t>
                      </a:r>
                      <a:endParaRPr lang="en-GB" sz="2000" b="1" dirty="0"/>
                    </a:p>
                  </a:txBody>
                  <a:tcPr>
                    <a:solidFill>
                      <a:schemeClr val="accent1"/>
                    </a:solidFill>
                  </a:tcPr>
                </a:tc>
                <a:tc>
                  <a:txBody>
                    <a:bodyPr/>
                    <a:lstStyle/>
                    <a:p>
                      <a:pPr algn="ctr"/>
                      <a:r>
                        <a:rPr lang="en-GB" sz="2000" dirty="0"/>
                        <a:t>3</a:t>
                      </a:r>
                    </a:p>
                  </a:txBody>
                  <a:tcPr/>
                </a:tc>
                <a:tc>
                  <a:txBody>
                    <a:bodyPr/>
                    <a:lstStyle/>
                    <a:p>
                      <a:pPr algn="ctr"/>
                      <a:r>
                        <a:rPr lang="en-GB" sz="2000" dirty="0"/>
                        <a:t>4</a:t>
                      </a:r>
                      <a:endParaRPr lang="en-GB" sz="2000" baseline="30000" dirty="0"/>
                    </a:p>
                  </a:txBody>
                  <a:tcPr/>
                </a:tc>
                <a:tc>
                  <a:txBody>
                    <a:bodyPr/>
                    <a:lstStyle/>
                    <a:p>
                      <a:pPr algn="ctr"/>
                      <a:r>
                        <a:rPr lang="en-GB" sz="2000" dirty="0"/>
                        <a:t>5</a:t>
                      </a:r>
                      <a:endParaRPr lang="en-GB" sz="2000" baseline="30000" dirty="0"/>
                    </a:p>
                  </a:txBody>
                  <a:tcPr/>
                </a:tc>
                <a:tc>
                  <a:txBody>
                    <a:bodyPr/>
                    <a:lstStyle/>
                    <a:p>
                      <a:pPr algn="ctr"/>
                      <a:r>
                        <a:rPr lang="en-GB" sz="2000" baseline="0" dirty="0"/>
                        <a:t>6</a:t>
                      </a:r>
                    </a:p>
                  </a:txBody>
                  <a:tcPr/>
                </a:tc>
                <a:tc>
                  <a:txBody>
                    <a:bodyPr/>
                    <a:lstStyle/>
                    <a:p>
                      <a:pPr algn="ctr"/>
                      <a:r>
                        <a:rPr lang="en-GB" sz="2000" baseline="0" dirty="0"/>
                        <a:t>7</a:t>
                      </a:r>
                    </a:p>
                  </a:txBody>
                  <a:tcPr/>
                </a:tc>
                <a:tc>
                  <a:txBody>
                    <a:bodyPr/>
                    <a:lstStyle/>
                    <a:p>
                      <a:pPr algn="ctr"/>
                      <a:r>
                        <a:rPr lang="en-GB" sz="2000" baseline="0" dirty="0"/>
                        <a:t>8</a:t>
                      </a:r>
                    </a:p>
                  </a:txBody>
                  <a:tcPr/>
                </a:tc>
                <a:extLst>
                  <a:ext uri="{0D108BD9-81ED-4DB2-BD59-A6C34878D82A}">
                    <a16:rowId xmlns:a16="http://schemas.microsoft.com/office/drawing/2014/main" val="1822354562"/>
                  </a:ext>
                </a:extLst>
              </a:tr>
              <a:tr h="346727">
                <a:tc>
                  <a:txBody>
                    <a:bodyPr/>
                    <a:lstStyle/>
                    <a:p>
                      <a:pPr algn="ctr"/>
                      <a:r>
                        <a:rPr lang="en-GB" sz="2000" b="1" dirty="0"/>
                        <a:t>Accuracy</a:t>
                      </a:r>
                    </a:p>
                  </a:txBody>
                  <a:tcPr>
                    <a:solidFill>
                      <a:schemeClr val="accent1"/>
                    </a:solidFill>
                  </a:tcPr>
                </a:tc>
                <a:tc>
                  <a:txBody>
                    <a:bodyPr/>
                    <a:lstStyle/>
                    <a:p>
                      <a:pPr algn="ctr"/>
                      <a:r>
                        <a:rPr lang="en-GB" sz="2000" dirty="0"/>
                        <a:t>0.575</a:t>
                      </a:r>
                    </a:p>
                  </a:txBody>
                  <a:tcPr/>
                </a:tc>
                <a:tc>
                  <a:txBody>
                    <a:bodyPr/>
                    <a:lstStyle/>
                    <a:p>
                      <a:pPr algn="ctr"/>
                      <a:r>
                        <a:rPr lang="en-GB" sz="2000" dirty="0"/>
                        <a:t>0.562</a:t>
                      </a:r>
                    </a:p>
                  </a:txBody>
                  <a:tcPr/>
                </a:tc>
                <a:tc>
                  <a:txBody>
                    <a:bodyPr/>
                    <a:lstStyle/>
                    <a:p>
                      <a:pPr algn="ctr"/>
                      <a:r>
                        <a:rPr lang="en-GB" sz="2000" dirty="0"/>
                        <a:t>0.549</a:t>
                      </a:r>
                    </a:p>
                  </a:txBody>
                  <a:tcPr/>
                </a:tc>
                <a:tc>
                  <a:txBody>
                    <a:bodyPr/>
                    <a:lstStyle/>
                    <a:p>
                      <a:pPr algn="ctr"/>
                      <a:r>
                        <a:rPr lang="en-GB" sz="2000" dirty="0"/>
                        <a:t>0.536</a:t>
                      </a:r>
                    </a:p>
                  </a:txBody>
                  <a:tcPr/>
                </a:tc>
                <a:tc>
                  <a:txBody>
                    <a:bodyPr/>
                    <a:lstStyle/>
                    <a:p>
                      <a:pPr algn="ctr"/>
                      <a:r>
                        <a:rPr lang="en-GB" sz="2000" dirty="0"/>
                        <a:t>0.522</a:t>
                      </a:r>
                    </a:p>
                  </a:txBody>
                  <a:tcPr/>
                </a:tc>
                <a:tc>
                  <a:txBody>
                    <a:bodyPr/>
                    <a:lstStyle/>
                    <a:p>
                      <a:pPr algn="ctr"/>
                      <a:r>
                        <a:rPr lang="en-GB" sz="2000" dirty="0"/>
                        <a:t>0.508</a:t>
                      </a:r>
                    </a:p>
                  </a:txBody>
                  <a:tcPr/>
                </a:tc>
                <a:extLst>
                  <a:ext uri="{0D108BD9-81ED-4DB2-BD59-A6C34878D82A}">
                    <a16:rowId xmlns:a16="http://schemas.microsoft.com/office/drawing/2014/main" val="1654027171"/>
                  </a:ext>
                </a:extLst>
              </a:tr>
            </a:tbl>
          </a:graphicData>
        </a:graphic>
      </p:graphicFrame>
      <p:graphicFrame>
        <p:nvGraphicFramePr>
          <p:cNvPr id="5" name="Table 5">
            <a:extLst>
              <a:ext uri="{FF2B5EF4-FFF2-40B4-BE49-F238E27FC236}">
                <a16:creationId xmlns:a16="http://schemas.microsoft.com/office/drawing/2014/main" id="{94232E12-107B-874F-E97B-CDFA11B479D7}"/>
              </a:ext>
            </a:extLst>
          </p:cNvPr>
          <p:cNvGraphicFramePr>
            <a:graphicFrameLocks noGrp="1"/>
          </p:cNvGraphicFramePr>
          <p:nvPr>
            <p:extLst>
              <p:ext uri="{D42A27DB-BD31-4B8C-83A1-F6EECF244321}">
                <p14:modId xmlns:p14="http://schemas.microsoft.com/office/powerpoint/2010/main" val="3146386219"/>
              </p:ext>
            </p:extLst>
          </p:nvPr>
        </p:nvGraphicFramePr>
        <p:xfrm>
          <a:off x="1511006" y="5022141"/>
          <a:ext cx="6580371" cy="1188720"/>
        </p:xfrm>
        <a:graphic>
          <a:graphicData uri="http://schemas.openxmlformats.org/drawingml/2006/table">
            <a:tbl>
              <a:tblPr firstRow="1" bandRow="1">
                <a:tableStyleId>{5940675A-B579-460E-94D1-54222C63F5DA}</a:tableStyleId>
              </a:tblPr>
              <a:tblGrid>
                <a:gridCol w="2193457">
                  <a:extLst>
                    <a:ext uri="{9D8B030D-6E8A-4147-A177-3AD203B41FA5}">
                      <a16:colId xmlns:a16="http://schemas.microsoft.com/office/drawing/2014/main" val="89781182"/>
                    </a:ext>
                  </a:extLst>
                </a:gridCol>
                <a:gridCol w="2193457">
                  <a:extLst>
                    <a:ext uri="{9D8B030D-6E8A-4147-A177-3AD203B41FA5}">
                      <a16:colId xmlns:a16="http://schemas.microsoft.com/office/drawing/2014/main" val="2182157178"/>
                    </a:ext>
                  </a:extLst>
                </a:gridCol>
                <a:gridCol w="2193457">
                  <a:extLst>
                    <a:ext uri="{9D8B030D-6E8A-4147-A177-3AD203B41FA5}">
                      <a16:colId xmlns:a16="http://schemas.microsoft.com/office/drawing/2014/main" val="3401535390"/>
                    </a:ext>
                  </a:extLst>
                </a:gridCol>
              </a:tblGrid>
              <a:tr h="370840">
                <a:tc>
                  <a:txBody>
                    <a:bodyPr/>
                    <a:lstStyle/>
                    <a:p>
                      <a:pPr algn="ctr"/>
                      <a:endParaRPr lang="en-GB" sz="1400" dirty="0"/>
                    </a:p>
                  </a:txBody>
                  <a:tcPr/>
                </a:tc>
                <a:tc>
                  <a:txBody>
                    <a:bodyPr/>
                    <a:lstStyle/>
                    <a:p>
                      <a:pPr algn="ctr"/>
                      <a:r>
                        <a:rPr lang="en-GB" sz="2000" b="1" dirty="0"/>
                        <a:t>PP</a:t>
                      </a:r>
                    </a:p>
                  </a:txBody>
                  <a:tcPr>
                    <a:solidFill>
                      <a:schemeClr val="accent1"/>
                    </a:solidFill>
                  </a:tcPr>
                </a:tc>
                <a:tc>
                  <a:txBody>
                    <a:bodyPr/>
                    <a:lstStyle/>
                    <a:p>
                      <a:pPr algn="ctr"/>
                      <a:r>
                        <a:rPr lang="en-GB" sz="2000" b="1" dirty="0"/>
                        <a:t>NP</a:t>
                      </a:r>
                    </a:p>
                  </a:txBody>
                  <a:tcPr>
                    <a:solidFill>
                      <a:schemeClr val="accent1"/>
                    </a:solidFill>
                  </a:tcPr>
                </a:tc>
                <a:extLst>
                  <a:ext uri="{0D108BD9-81ED-4DB2-BD59-A6C34878D82A}">
                    <a16:rowId xmlns:a16="http://schemas.microsoft.com/office/drawing/2014/main" val="2136821384"/>
                  </a:ext>
                </a:extLst>
              </a:tr>
              <a:tr h="370840">
                <a:tc>
                  <a:txBody>
                    <a:bodyPr/>
                    <a:lstStyle/>
                    <a:p>
                      <a:pPr algn="ctr"/>
                      <a:r>
                        <a:rPr lang="en-GB" sz="2000" b="1" dirty="0"/>
                        <a:t>P</a:t>
                      </a:r>
                    </a:p>
                  </a:txBody>
                  <a:tcPr>
                    <a:solidFill>
                      <a:schemeClr val="accent1"/>
                    </a:solidFill>
                  </a:tcPr>
                </a:tc>
                <a:tc>
                  <a:txBody>
                    <a:bodyPr/>
                    <a:lstStyle/>
                    <a:p>
                      <a:pPr algn="ctr"/>
                      <a:r>
                        <a:rPr lang="en-GB" sz="2000" dirty="0"/>
                        <a:t>0.382</a:t>
                      </a:r>
                    </a:p>
                  </a:txBody>
                  <a:tcPr/>
                </a:tc>
                <a:tc>
                  <a:txBody>
                    <a:bodyPr/>
                    <a:lstStyle/>
                    <a:p>
                      <a:pPr algn="ctr"/>
                      <a:r>
                        <a:rPr lang="en-GB" sz="2000" dirty="0"/>
                        <a:t>0.118</a:t>
                      </a:r>
                    </a:p>
                  </a:txBody>
                  <a:tcPr/>
                </a:tc>
                <a:extLst>
                  <a:ext uri="{0D108BD9-81ED-4DB2-BD59-A6C34878D82A}">
                    <a16:rowId xmlns:a16="http://schemas.microsoft.com/office/drawing/2014/main" val="444955891"/>
                  </a:ext>
                </a:extLst>
              </a:tr>
              <a:tr h="370840">
                <a:tc>
                  <a:txBody>
                    <a:bodyPr/>
                    <a:lstStyle/>
                    <a:p>
                      <a:pPr algn="ctr"/>
                      <a:r>
                        <a:rPr lang="en-GB" sz="2000" b="1" dirty="0"/>
                        <a:t>N</a:t>
                      </a:r>
                    </a:p>
                  </a:txBody>
                  <a:tcPr>
                    <a:solidFill>
                      <a:schemeClr val="accent1"/>
                    </a:solidFill>
                  </a:tcPr>
                </a:tc>
                <a:tc>
                  <a:txBody>
                    <a:bodyPr/>
                    <a:lstStyle/>
                    <a:p>
                      <a:pPr algn="ctr"/>
                      <a:r>
                        <a:rPr lang="en-GB" sz="2000" dirty="0"/>
                        <a:t>0.307</a:t>
                      </a:r>
                    </a:p>
                  </a:txBody>
                  <a:tcPr/>
                </a:tc>
                <a:tc>
                  <a:txBody>
                    <a:bodyPr/>
                    <a:lstStyle/>
                    <a:p>
                      <a:pPr algn="ctr"/>
                      <a:r>
                        <a:rPr lang="en-GB" sz="2000"/>
                        <a:t>0.193</a:t>
                      </a:r>
                      <a:endParaRPr lang="en-GB" sz="2000" dirty="0"/>
                    </a:p>
                  </a:txBody>
                  <a:tcPr/>
                </a:tc>
                <a:extLst>
                  <a:ext uri="{0D108BD9-81ED-4DB2-BD59-A6C34878D82A}">
                    <a16:rowId xmlns:a16="http://schemas.microsoft.com/office/drawing/2014/main" val="2967900662"/>
                  </a:ext>
                </a:extLst>
              </a:tr>
            </a:tbl>
          </a:graphicData>
        </a:graphic>
      </p:graphicFrame>
      <p:sp>
        <p:nvSpPr>
          <p:cNvPr id="6" name="TextBox 5">
            <a:extLst>
              <a:ext uri="{FF2B5EF4-FFF2-40B4-BE49-F238E27FC236}">
                <a16:creationId xmlns:a16="http://schemas.microsoft.com/office/drawing/2014/main" id="{9B8B349F-3DA9-1D07-6923-1EF05B2CE5C5}"/>
              </a:ext>
            </a:extLst>
          </p:cNvPr>
          <p:cNvSpPr txBox="1"/>
          <p:nvPr/>
        </p:nvSpPr>
        <p:spPr>
          <a:xfrm>
            <a:off x="1511005" y="6358270"/>
            <a:ext cx="6686697" cy="307777"/>
          </a:xfrm>
          <a:prstGeom prst="rect">
            <a:avLst/>
          </a:prstGeom>
          <a:noFill/>
        </p:spPr>
        <p:txBody>
          <a:bodyPr wrap="square" rtlCol="0">
            <a:spAutoFit/>
          </a:bodyPr>
          <a:lstStyle/>
          <a:p>
            <a:r>
              <a:rPr lang="en-GB" dirty="0"/>
              <a:t>Confusion matrix for largest contour area classification with area threshold 3.</a:t>
            </a:r>
          </a:p>
        </p:txBody>
      </p:sp>
    </p:spTree>
    <p:extLst>
      <p:ext uri="{BB962C8B-B14F-4D97-AF65-F5344CB8AC3E}">
        <p14:creationId xmlns:p14="http://schemas.microsoft.com/office/powerpoint/2010/main" val="2494010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histogram&#10;&#10;Description automatically generated">
            <a:extLst>
              <a:ext uri="{FF2B5EF4-FFF2-40B4-BE49-F238E27FC236}">
                <a16:creationId xmlns:a16="http://schemas.microsoft.com/office/drawing/2014/main" id="{381AA76C-3109-31AE-C9EA-58989CF2F522}"/>
              </a:ext>
            </a:extLst>
          </p:cNvPr>
          <p:cNvPicPr>
            <a:picLocks noChangeAspect="1"/>
          </p:cNvPicPr>
          <p:nvPr/>
        </p:nvPicPr>
        <p:blipFill>
          <a:blip r:embed="rId2"/>
          <a:stretch>
            <a:fillRect/>
          </a:stretch>
        </p:blipFill>
        <p:spPr>
          <a:xfrm>
            <a:off x="159248" y="579323"/>
            <a:ext cx="5692203" cy="5619459"/>
          </a:xfrm>
          <a:prstGeom prst="rect">
            <a:avLst/>
          </a:prstGeom>
        </p:spPr>
      </p:pic>
      <p:pic>
        <p:nvPicPr>
          <p:cNvPr id="6" name="Picture 5" descr="A picture containing histogram&#10;&#10;Description automatically generated">
            <a:extLst>
              <a:ext uri="{FF2B5EF4-FFF2-40B4-BE49-F238E27FC236}">
                <a16:creationId xmlns:a16="http://schemas.microsoft.com/office/drawing/2014/main" id="{ADB20598-6B0C-4EAF-9E04-E502274954E5}"/>
              </a:ext>
            </a:extLst>
          </p:cNvPr>
          <p:cNvPicPr>
            <a:picLocks noChangeAspect="1"/>
          </p:cNvPicPr>
          <p:nvPr/>
        </p:nvPicPr>
        <p:blipFill>
          <a:blip r:embed="rId3"/>
          <a:stretch>
            <a:fillRect/>
          </a:stretch>
        </p:blipFill>
        <p:spPr>
          <a:xfrm>
            <a:off x="6095999" y="579323"/>
            <a:ext cx="5746761" cy="5619459"/>
          </a:xfrm>
          <a:prstGeom prst="rect">
            <a:avLst/>
          </a:prstGeom>
        </p:spPr>
      </p:pic>
    </p:spTree>
    <p:extLst>
      <p:ext uri="{BB962C8B-B14F-4D97-AF65-F5344CB8AC3E}">
        <p14:creationId xmlns:p14="http://schemas.microsoft.com/office/powerpoint/2010/main" val="1678533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B165A1-E44B-C326-E4D1-F70624D8C6F3}"/>
              </a:ext>
            </a:extLst>
          </p:cNvPr>
          <p:cNvSpPr>
            <a:spLocks noGrp="1"/>
          </p:cNvSpPr>
          <p:nvPr>
            <p:ph type="body" idx="3"/>
          </p:nvPr>
        </p:nvSpPr>
        <p:spPr>
          <a:xfrm>
            <a:off x="649985" y="1124152"/>
            <a:ext cx="11375438" cy="5461914"/>
          </a:xfrm>
        </p:spPr>
        <p:txBody>
          <a:bodyPr/>
          <a:lstStyle/>
          <a:p>
            <a:pPr marL="571500" indent="-342900">
              <a:lnSpc>
                <a:spcPct val="150000"/>
              </a:lnSpc>
              <a:buFont typeface="Arial" panose="020B0604020202020204" pitchFamily="34" charset="0"/>
              <a:buChar char="•"/>
            </a:pPr>
            <a:r>
              <a:rPr lang="en-GB" dirty="0">
                <a:latin typeface="+mn-lt"/>
              </a:rPr>
              <a:t>Several CNN architectures have been examined for this task</a:t>
            </a:r>
          </a:p>
          <a:p>
            <a:pPr marL="1028700" lvl="1" indent="-342900">
              <a:lnSpc>
                <a:spcPct val="150000"/>
              </a:lnSpc>
              <a:buFont typeface="Arial" panose="020B0604020202020204" pitchFamily="34" charset="0"/>
              <a:buChar char="•"/>
            </a:pPr>
            <a:r>
              <a:rPr lang="en-GB" sz="2000" dirty="0">
                <a:latin typeface="+mn-lt"/>
              </a:rPr>
              <a:t>Several (3-4) Conv2d layers followed by (1-2) fully connected layers</a:t>
            </a:r>
          </a:p>
          <a:p>
            <a:pPr marL="685800" lvl="1" indent="0">
              <a:lnSpc>
                <a:spcPct val="150000"/>
              </a:lnSpc>
              <a:buNone/>
            </a:pPr>
            <a:endParaRPr lang="en-GB" sz="2000" dirty="0">
              <a:latin typeface="+mn-lt"/>
            </a:endParaRPr>
          </a:p>
          <a:p>
            <a:pPr marL="571500" indent="-342900">
              <a:lnSpc>
                <a:spcPct val="150000"/>
              </a:lnSpc>
              <a:buFont typeface="Arial" panose="020B0604020202020204" pitchFamily="34" charset="0"/>
              <a:buChar char="•"/>
            </a:pPr>
            <a:r>
              <a:rPr lang="en-GB" dirty="0">
                <a:latin typeface="+mn-lt"/>
              </a:rPr>
              <a:t>All of them have failed training due to a large amount of non-significant values (zero pixels) and have yield ‘random classifier’ results, i.e., accuracy of ~0.5</a:t>
            </a:r>
          </a:p>
          <a:p>
            <a:pPr marL="1028700" lvl="1" indent="-342900">
              <a:lnSpc>
                <a:spcPct val="150000"/>
              </a:lnSpc>
              <a:buFont typeface="Arial" panose="020B0604020202020204" pitchFamily="34" charset="0"/>
              <a:buChar char="•"/>
            </a:pPr>
            <a:r>
              <a:rPr lang="en-GB" sz="2000" dirty="0">
                <a:latin typeface="+mn-lt"/>
              </a:rPr>
              <a:t>Transformations such as CenterCrop have not make any significant improvement</a:t>
            </a:r>
          </a:p>
          <a:p>
            <a:pPr marL="1028700" lvl="1" indent="-342900">
              <a:lnSpc>
                <a:spcPct val="150000"/>
              </a:lnSpc>
              <a:buFont typeface="Arial" panose="020B0604020202020204" pitchFamily="34" charset="0"/>
              <a:buChar char="•"/>
            </a:pPr>
            <a:endParaRPr lang="en-GB" sz="2000" dirty="0">
              <a:latin typeface="+mn-lt"/>
            </a:endParaRPr>
          </a:p>
          <a:p>
            <a:pPr marL="571500" indent="-342900">
              <a:lnSpc>
                <a:spcPct val="150000"/>
              </a:lnSpc>
              <a:buFont typeface="Arial" panose="020B0604020202020204" pitchFamily="34" charset="0"/>
              <a:buChar char="•"/>
            </a:pPr>
            <a:r>
              <a:rPr lang="en-GB" dirty="0">
                <a:latin typeface="+mn-lt"/>
              </a:rPr>
              <a:t>However, the method currently in production is a DenseNet-based NN with 99.99% accuracy.</a:t>
            </a:r>
          </a:p>
          <a:p>
            <a:pPr marL="571500" indent="-342900">
              <a:lnSpc>
                <a:spcPct val="150000"/>
              </a:lnSpc>
              <a:buFont typeface="Arial" panose="020B0604020202020204" pitchFamily="34" charset="0"/>
              <a:buChar char="•"/>
            </a:pPr>
            <a:endParaRPr lang="en-GB" dirty="0">
              <a:latin typeface="+mn-lt"/>
            </a:endParaRPr>
          </a:p>
          <a:p>
            <a:pPr marL="571500" indent="-342900">
              <a:lnSpc>
                <a:spcPct val="150000"/>
              </a:lnSpc>
              <a:buFont typeface="Arial" panose="020B0604020202020204" pitchFamily="34" charset="0"/>
              <a:buChar char="•"/>
            </a:pPr>
            <a:endParaRPr lang="en-GB" dirty="0">
              <a:latin typeface="+mn-lt"/>
            </a:endParaRPr>
          </a:p>
        </p:txBody>
      </p:sp>
      <p:sp>
        <p:nvSpPr>
          <p:cNvPr id="3" name="TextBox 2">
            <a:extLst>
              <a:ext uri="{FF2B5EF4-FFF2-40B4-BE49-F238E27FC236}">
                <a16:creationId xmlns:a16="http://schemas.microsoft.com/office/drawing/2014/main" id="{AC36D67C-9B5E-91E5-CCEA-A214791E8956}"/>
              </a:ext>
            </a:extLst>
          </p:cNvPr>
          <p:cNvSpPr txBox="1"/>
          <p:nvPr/>
        </p:nvSpPr>
        <p:spPr>
          <a:xfrm>
            <a:off x="649985" y="340242"/>
            <a:ext cx="8919317" cy="584775"/>
          </a:xfrm>
          <a:prstGeom prst="rect">
            <a:avLst/>
          </a:prstGeom>
          <a:noFill/>
        </p:spPr>
        <p:txBody>
          <a:bodyPr wrap="square" rtlCol="0">
            <a:spAutoFit/>
          </a:bodyPr>
          <a:lstStyle/>
          <a:p>
            <a:r>
              <a:rPr lang="en-GB" sz="3200" dirty="0"/>
              <a:t>ML Solutions: CNN</a:t>
            </a:r>
          </a:p>
        </p:txBody>
      </p:sp>
    </p:spTree>
    <p:extLst>
      <p:ext uri="{BB962C8B-B14F-4D97-AF65-F5344CB8AC3E}">
        <p14:creationId xmlns:p14="http://schemas.microsoft.com/office/powerpoint/2010/main" val="10919857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BC7D288-89CA-42B9-5B71-9161C85C1EF9}"/>
              </a:ext>
            </a:extLst>
          </p:cNvPr>
          <p:cNvSpPr>
            <a:spLocks noGrp="1"/>
          </p:cNvSpPr>
          <p:nvPr>
            <p:ph type="body" idx="3"/>
          </p:nvPr>
        </p:nvSpPr>
        <p:spPr/>
        <p:txBody>
          <a:bodyPr/>
          <a:lstStyle/>
          <a:p>
            <a:pPr marL="571500" indent="-342900">
              <a:buFont typeface="Arial" panose="020B0604020202020204" pitchFamily="34" charset="0"/>
              <a:buChar char="•"/>
            </a:pPr>
            <a:r>
              <a:rPr lang="en-GB" dirty="0"/>
              <a:t>“</a:t>
            </a:r>
            <a:r>
              <a:rPr lang="en-US" dirty="0">
                <a:effectLst/>
                <a:latin typeface="Helvetica Neue" panose="02000503000000020004" pitchFamily="2" charset="0"/>
              </a:rPr>
              <a:t>Gradient boosting is also utilized in High Energy Physics in data analysis. At the Large Hadron Collider (LHC), variants of gradient boosting Deep Neural Networks (DNN) were successful in reproducing the results of non-machine learning methods of analysis on datasets used to discover the Higgs boson.</a:t>
            </a:r>
            <a:r>
              <a:rPr lang="en-GB" dirty="0"/>
              <a:t>” </a:t>
            </a:r>
            <a:r>
              <a:rPr lang="en-GB" baseline="30000" dirty="0"/>
              <a:t>[1]</a:t>
            </a:r>
          </a:p>
          <a:p>
            <a:pPr marL="571500" indent="-342900">
              <a:buFont typeface="Arial" panose="020B0604020202020204" pitchFamily="34" charset="0"/>
              <a:buChar char="•"/>
            </a:pPr>
            <a:endParaRPr lang="en-GB" dirty="0"/>
          </a:p>
          <a:p>
            <a:pPr marL="571500" indent="-342900">
              <a:buFont typeface="Arial" panose="020B0604020202020204" pitchFamily="34" charset="0"/>
              <a:buChar char="•"/>
            </a:pPr>
            <a:r>
              <a:rPr lang="en-GB" dirty="0"/>
              <a:t>CatBoost handles well low dimensional data (images are 12x6, i.e., 72x1 vectors)</a:t>
            </a:r>
          </a:p>
          <a:p>
            <a:pPr marL="571500" indent="-342900">
              <a:buFont typeface="Arial" panose="020B0604020202020204" pitchFamily="34" charset="0"/>
              <a:buChar char="•"/>
            </a:pPr>
            <a:endParaRPr lang="en-GB" dirty="0"/>
          </a:p>
          <a:p>
            <a:pPr marL="571500" indent="-342900">
              <a:buFont typeface="Arial" panose="020B0604020202020204" pitchFamily="34" charset="0"/>
              <a:buChar char="•"/>
            </a:pPr>
            <a:r>
              <a:rPr lang="en-GB" dirty="0"/>
              <a:t>The model has shown the best result with </a:t>
            </a:r>
            <a:r>
              <a:rPr lang="en-GB" b="1" dirty="0"/>
              <a:t>accuracy</a:t>
            </a:r>
            <a:r>
              <a:rPr lang="en-GB" dirty="0"/>
              <a:t> of </a:t>
            </a:r>
            <a:r>
              <a:rPr lang="en-GB" b="1" dirty="0"/>
              <a:t>0.985</a:t>
            </a:r>
          </a:p>
          <a:p>
            <a:pPr marL="571500" indent="-342900">
              <a:buFont typeface="Arial" panose="020B0604020202020204" pitchFamily="34" charset="0"/>
              <a:buChar char="•"/>
            </a:pPr>
            <a:endParaRPr lang="en-GB" dirty="0"/>
          </a:p>
        </p:txBody>
      </p:sp>
      <p:sp>
        <p:nvSpPr>
          <p:cNvPr id="4" name="TextBox 3">
            <a:extLst>
              <a:ext uri="{FF2B5EF4-FFF2-40B4-BE49-F238E27FC236}">
                <a16:creationId xmlns:a16="http://schemas.microsoft.com/office/drawing/2014/main" id="{183E3018-0169-BCD2-B2D0-A7C5F1616CCF}"/>
              </a:ext>
            </a:extLst>
          </p:cNvPr>
          <p:cNvSpPr txBox="1"/>
          <p:nvPr/>
        </p:nvSpPr>
        <p:spPr>
          <a:xfrm>
            <a:off x="649985" y="361507"/>
            <a:ext cx="9514741" cy="584775"/>
          </a:xfrm>
          <a:prstGeom prst="rect">
            <a:avLst/>
          </a:prstGeom>
          <a:noFill/>
        </p:spPr>
        <p:txBody>
          <a:bodyPr wrap="square" rtlCol="0">
            <a:spAutoFit/>
          </a:bodyPr>
          <a:lstStyle/>
          <a:p>
            <a:r>
              <a:rPr lang="en-GB" sz="3200" dirty="0"/>
              <a:t>ML Solutions: CatBoost</a:t>
            </a:r>
          </a:p>
        </p:txBody>
      </p:sp>
      <p:sp>
        <p:nvSpPr>
          <p:cNvPr id="5" name="TextBox 4">
            <a:extLst>
              <a:ext uri="{FF2B5EF4-FFF2-40B4-BE49-F238E27FC236}">
                <a16:creationId xmlns:a16="http://schemas.microsoft.com/office/drawing/2014/main" id="{F0F2094C-A388-467A-AA86-C2E3A54E316C}"/>
              </a:ext>
            </a:extLst>
          </p:cNvPr>
          <p:cNvSpPr txBox="1"/>
          <p:nvPr/>
        </p:nvSpPr>
        <p:spPr>
          <a:xfrm>
            <a:off x="649985" y="6455261"/>
            <a:ext cx="7303168" cy="261610"/>
          </a:xfrm>
          <a:prstGeom prst="rect">
            <a:avLst/>
          </a:prstGeom>
          <a:noFill/>
        </p:spPr>
        <p:txBody>
          <a:bodyPr wrap="square" rtlCol="0">
            <a:spAutoFit/>
          </a:bodyPr>
          <a:lstStyle/>
          <a:p>
            <a:r>
              <a:rPr lang="en-GB" sz="1100" dirty="0"/>
              <a:t>[1] https://</a:t>
            </a:r>
            <a:r>
              <a:rPr lang="en-GB" sz="1100" dirty="0" err="1"/>
              <a:t>en.wikipedia.org</a:t>
            </a:r>
            <a:r>
              <a:rPr lang="en-GB" sz="1100" dirty="0"/>
              <a:t>/wiki/</a:t>
            </a:r>
            <a:r>
              <a:rPr lang="en-GB" sz="1100" dirty="0" err="1"/>
              <a:t>Gradient_boosting</a:t>
            </a:r>
            <a:endParaRPr lang="en-GB" sz="1100" dirty="0"/>
          </a:p>
        </p:txBody>
      </p:sp>
      <p:graphicFrame>
        <p:nvGraphicFramePr>
          <p:cNvPr id="6" name="Table 5">
            <a:extLst>
              <a:ext uri="{FF2B5EF4-FFF2-40B4-BE49-F238E27FC236}">
                <a16:creationId xmlns:a16="http://schemas.microsoft.com/office/drawing/2014/main" id="{9DC23642-527E-0F96-6FAA-57DEDE7ACEC0}"/>
              </a:ext>
            </a:extLst>
          </p:cNvPr>
          <p:cNvGraphicFramePr>
            <a:graphicFrameLocks noGrp="1"/>
          </p:cNvGraphicFramePr>
          <p:nvPr>
            <p:extLst>
              <p:ext uri="{D42A27DB-BD31-4B8C-83A1-F6EECF244321}">
                <p14:modId xmlns:p14="http://schemas.microsoft.com/office/powerpoint/2010/main" val="1446926611"/>
              </p:ext>
            </p:extLst>
          </p:nvPr>
        </p:nvGraphicFramePr>
        <p:xfrm>
          <a:off x="1637754" y="3505151"/>
          <a:ext cx="6580371" cy="1188720"/>
        </p:xfrm>
        <a:graphic>
          <a:graphicData uri="http://schemas.openxmlformats.org/drawingml/2006/table">
            <a:tbl>
              <a:tblPr firstRow="1" bandRow="1">
                <a:tableStyleId>{5940675A-B579-460E-94D1-54222C63F5DA}</a:tableStyleId>
              </a:tblPr>
              <a:tblGrid>
                <a:gridCol w="2193457">
                  <a:extLst>
                    <a:ext uri="{9D8B030D-6E8A-4147-A177-3AD203B41FA5}">
                      <a16:colId xmlns:a16="http://schemas.microsoft.com/office/drawing/2014/main" val="89781182"/>
                    </a:ext>
                  </a:extLst>
                </a:gridCol>
                <a:gridCol w="2193457">
                  <a:extLst>
                    <a:ext uri="{9D8B030D-6E8A-4147-A177-3AD203B41FA5}">
                      <a16:colId xmlns:a16="http://schemas.microsoft.com/office/drawing/2014/main" val="2182157178"/>
                    </a:ext>
                  </a:extLst>
                </a:gridCol>
                <a:gridCol w="2193457">
                  <a:extLst>
                    <a:ext uri="{9D8B030D-6E8A-4147-A177-3AD203B41FA5}">
                      <a16:colId xmlns:a16="http://schemas.microsoft.com/office/drawing/2014/main" val="3401535390"/>
                    </a:ext>
                  </a:extLst>
                </a:gridCol>
              </a:tblGrid>
              <a:tr h="370840">
                <a:tc>
                  <a:txBody>
                    <a:bodyPr/>
                    <a:lstStyle/>
                    <a:p>
                      <a:pPr algn="ctr"/>
                      <a:endParaRPr lang="en-GB" sz="1400" dirty="0"/>
                    </a:p>
                  </a:txBody>
                  <a:tcPr/>
                </a:tc>
                <a:tc>
                  <a:txBody>
                    <a:bodyPr/>
                    <a:lstStyle/>
                    <a:p>
                      <a:pPr algn="ctr"/>
                      <a:r>
                        <a:rPr lang="en-GB" sz="2000" b="1" dirty="0"/>
                        <a:t>PP</a:t>
                      </a:r>
                    </a:p>
                  </a:txBody>
                  <a:tcPr>
                    <a:solidFill>
                      <a:schemeClr val="accent1"/>
                    </a:solidFill>
                  </a:tcPr>
                </a:tc>
                <a:tc>
                  <a:txBody>
                    <a:bodyPr/>
                    <a:lstStyle/>
                    <a:p>
                      <a:pPr algn="ctr"/>
                      <a:r>
                        <a:rPr lang="en-GB" sz="2000" b="1" dirty="0"/>
                        <a:t>NP</a:t>
                      </a:r>
                    </a:p>
                  </a:txBody>
                  <a:tcPr>
                    <a:solidFill>
                      <a:schemeClr val="accent1"/>
                    </a:solidFill>
                  </a:tcPr>
                </a:tc>
                <a:extLst>
                  <a:ext uri="{0D108BD9-81ED-4DB2-BD59-A6C34878D82A}">
                    <a16:rowId xmlns:a16="http://schemas.microsoft.com/office/drawing/2014/main" val="2136821384"/>
                  </a:ext>
                </a:extLst>
              </a:tr>
              <a:tr h="370840">
                <a:tc>
                  <a:txBody>
                    <a:bodyPr/>
                    <a:lstStyle/>
                    <a:p>
                      <a:pPr algn="ctr"/>
                      <a:r>
                        <a:rPr lang="en-GB" sz="2000" b="1" dirty="0"/>
                        <a:t>P</a:t>
                      </a:r>
                    </a:p>
                  </a:txBody>
                  <a:tcPr>
                    <a:solidFill>
                      <a:schemeClr val="accent1"/>
                    </a:solidFill>
                  </a:tcPr>
                </a:tc>
                <a:tc>
                  <a:txBody>
                    <a:bodyPr/>
                    <a:lstStyle/>
                    <a:p>
                      <a:pPr algn="ctr"/>
                      <a:r>
                        <a:rPr lang="en-GB" sz="2000" dirty="0"/>
                        <a:t>0.496</a:t>
                      </a:r>
                    </a:p>
                  </a:txBody>
                  <a:tcPr/>
                </a:tc>
                <a:tc>
                  <a:txBody>
                    <a:bodyPr/>
                    <a:lstStyle/>
                    <a:p>
                      <a:pPr algn="ctr"/>
                      <a:r>
                        <a:rPr lang="en-GB" sz="2000" dirty="0"/>
                        <a:t>0.004</a:t>
                      </a:r>
                    </a:p>
                  </a:txBody>
                  <a:tcPr/>
                </a:tc>
                <a:extLst>
                  <a:ext uri="{0D108BD9-81ED-4DB2-BD59-A6C34878D82A}">
                    <a16:rowId xmlns:a16="http://schemas.microsoft.com/office/drawing/2014/main" val="444955891"/>
                  </a:ext>
                </a:extLst>
              </a:tr>
              <a:tr h="370840">
                <a:tc>
                  <a:txBody>
                    <a:bodyPr/>
                    <a:lstStyle/>
                    <a:p>
                      <a:pPr algn="ctr"/>
                      <a:r>
                        <a:rPr lang="en-GB" sz="2000" b="1" dirty="0"/>
                        <a:t>N</a:t>
                      </a:r>
                    </a:p>
                  </a:txBody>
                  <a:tcPr>
                    <a:solidFill>
                      <a:schemeClr val="accent1"/>
                    </a:solidFill>
                  </a:tcPr>
                </a:tc>
                <a:tc>
                  <a:txBody>
                    <a:bodyPr/>
                    <a:lstStyle/>
                    <a:p>
                      <a:pPr algn="ctr"/>
                      <a:r>
                        <a:rPr lang="en-GB" sz="2000" dirty="0"/>
                        <a:t>0.011</a:t>
                      </a:r>
                    </a:p>
                  </a:txBody>
                  <a:tcPr/>
                </a:tc>
                <a:tc>
                  <a:txBody>
                    <a:bodyPr/>
                    <a:lstStyle/>
                    <a:p>
                      <a:pPr algn="ctr"/>
                      <a:r>
                        <a:rPr lang="en-GB" sz="2000" dirty="0"/>
                        <a:t>0.489</a:t>
                      </a:r>
                    </a:p>
                  </a:txBody>
                  <a:tcPr/>
                </a:tc>
                <a:extLst>
                  <a:ext uri="{0D108BD9-81ED-4DB2-BD59-A6C34878D82A}">
                    <a16:rowId xmlns:a16="http://schemas.microsoft.com/office/drawing/2014/main" val="2967900662"/>
                  </a:ext>
                </a:extLst>
              </a:tr>
            </a:tbl>
          </a:graphicData>
        </a:graphic>
      </p:graphicFrame>
      <p:sp>
        <p:nvSpPr>
          <p:cNvPr id="7" name="TextBox 6">
            <a:extLst>
              <a:ext uri="{FF2B5EF4-FFF2-40B4-BE49-F238E27FC236}">
                <a16:creationId xmlns:a16="http://schemas.microsoft.com/office/drawing/2014/main" id="{695A8767-C50E-17E9-FBD8-6587D0987DDD}"/>
              </a:ext>
            </a:extLst>
          </p:cNvPr>
          <p:cNvSpPr txBox="1"/>
          <p:nvPr/>
        </p:nvSpPr>
        <p:spPr>
          <a:xfrm>
            <a:off x="1637753" y="4841280"/>
            <a:ext cx="6686697" cy="307777"/>
          </a:xfrm>
          <a:prstGeom prst="rect">
            <a:avLst/>
          </a:prstGeom>
          <a:noFill/>
        </p:spPr>
        <p:txBody>
          <a:bodyPr wrap="square" rtlCol="0">
            <a:spAutoFit/>
          </a:bodyPr>
          <a:lstStyle/>
          <a:p>
            <a:r>
              <a:rPr lang="en-GB" dirty="0"/>
              <a:t>Confusion matrix for CatBoost.</a:t>
            </a:r>
          </a:p>
        </p:txBody>
      </p:sp>
    </p:spTree>
    <p:extLst>
      <p:ext uri="{BB962C8B-B14F-4D97-AF65-F5344CB8AC3E}">
        <p14:creationId xmlns:p14="http://schemas.microsoft.com/office/powerpoint/2010/main" val="30620102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351C88-49A2-2BE1-E52F-0046481F4701}"/>
              </a:ext>
            </a:extLst>
          </p:cNvPr>
          <p:cNvSpPr txBox="1"/>
          <p:nvPr/>
        </p:nvSpPr>
        <p:spPr>
          <a:xfrm>
            <a:off x="649985" y="361507"/>
            <a:ext cx="8079345" cy="584775"/>
          </a:xfrm>
          <a:prstGeom prst="rect">
            <a:avLst/>
          </a:prstGeom>
          <a:noFill/>
        </p:spPr>
        <p:txBody>
          <a:bodyPr wrap="square" rtlCol="0">
            <a:spAutoFit/>
          </a:bodyPr>
          <a:lstStyle/>
          <a:p>
            <a:r>
              <a:rPr lang="en-GB" sz="3200" dirty="0"/>
              <a:t>CatBoost well predicted example</a:t>
            </a:r>
          </a:p>
        </p:txBody>
      </p:sp>
      <p:pic>
        <p:nvPicPr>
          <p:cNvPr id="5" name="Picture 4" descr="A picture containing text, display&#10;&#10;Description automatically generated">
            <a:extLst>
              <a:ext uri="{FF2B5EF4-FFF2-40B4-BE49-F238E27FC236}">
                <a16:creationId xmlns:a16="http://schemas.microsoft.com/office/drawing/2014/main" id="{DE230F81-87C8-4532-2BF4-9D3F5576D06A}"/>
              </a:ext>
            </a:extLst>
          </p:cNvPr>
          <p:cNvPicPr>
            <a:picLocks noChangeAspect="1"/>
          </p:cNvPicPr>
          <p:nvPr/>
        </p:nvPicPr>
        <p:blipFill>
          <a:blip r:embed="rId2"/>
          <a:stretch>
            <a:fillRect/>
          </a:stretch>
        </p:blipFill>
        <p:spPr>
          <a:xfrm>
            <a:off x="2867074" y="946282"/>
            <a:ext cx="6457851" cy="5805392"/>
          </a:xfrm>
          <a:prstGeom prst="rect">
            <a:avLst/>
          </a:prstGeom>
        </p:spPr>
      </p:pic>
    </p:spTree>
    <p:extLst>
      <p:ext uri="{BB962C8B-B14F-4D97-AF65-F5344CB8AC3E}">
        <p14:creationId xmlns:p14="http://schemas.microsoft.com/office/powerpoint/2010/main" val="33267372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351C88-49A2-2BE1-E52F-0046481F4701}"/>
              </a:ext>
            </a:extLst>
          </p:cNvPr>
          <p:cNvSpPr txBox="1"/>
          <p:nvPr/>
        </p:nvSpPr>
        <p:spPr>
          <a:xfrm>
            <a:off x="649985" y="361507"/>
            <a:ext cx="8079345" cy="584775"/>
          </a:xfrm>
          <a:prstGeom prst="rect">
            <a:avLst/>
          </a:prstGeom>
          <a:noFill/>
        </p:spPr>
        <p:txBody>
          <a:bodyPr wrap="square" rtlCol="0">
            <a:spAutoFit/>
          </a:bodyPr>
          <a:lstStyle/>
          <a:p>
            <a:r>
              <a:rPr lang="en-GB" sz="3200" dirty="0"/>
              <a:t>CatBoost misprediction examples</a:t>
            </a:r>
          </a:p>
        </p:txBody>
      </p:sp>
      <p:pic>
        <p:nvPicPr>
          <p:cNvPr id="5" name="Picture 4" descr="A picture containing text, display&#10;&#10;Description automatically generated">
            <a:extLst>
              <a:ext uri="{FF2B5EF4-FFF2-40B4-BE49-F238E27FC236}">
                <a16:creationId xmlns:a16="http://schemas.microsoft.com/office/drawing/2014/main" id="{4179B40D-3A15-8A3A-5A8D-38BC3FE0261A}"/>
              </a:ext>
            </a:extLst>
          </p:cNvPr>
          <p:cNvPicPr>
            <a:picLocks noChangeAspect="1"/>
          </p:cNvPicPr>
          <p:nvPr/>
        </p:nvPicPr>
        <p:blipFill>
          <a:blip r:embed="rId2"/>
          <a:stretch>
            <a:fillRect/>
          </a:stretch>
        </p:blipFill>
        <p:spPr>
          <a:xfrm>
            <a:off x="2861170" y="946282"/>
            <a:ext cx="6469660" cy="5816009"/>
          </a:xfrm>
          <a:prstGeom prst="rect">
            <a:avLst/>
          </a:prstGeom>
        </p:spPr>
      </p:pic>
    </p:spTree>
    <p:extLst>
      <p:ext uri="{BB962C8B-B14F-4D97-AF65-F5344CB8AC3E}">
        <p14:creationId xmlns:p14="http://schemas.microsoft.com/office/powerpoint/2010/main" val="1942363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 Placeholder 1">
                <a:extLst>
                  <a:ext uri="{FF2B5EF4-FFF2-40B4-BE49-F238E27FC236}">
                    <a16:creationId xmlns:a16="http://schemas.microsoft.com/office/drawing/2014/main" id="{03002F11-B3F8-C285-B8A0-A63EC3A2C9CC}"/>
                  </a:ext>
                </a:extLst>
              </p:cNvPr>
              <p:cNvSpPr>
                <a:spLocks noGrp="1"/>
              </p:cNvSpPr>
              <p:nvPr>
                <p:ph type="body" idx="3"/>
              </p:nvPr>
            </p:nvSpPr>
            <p:spPr/>
            <p:txBody>
              <a:bodyPr/>
              <a:lstStyle/>
              <a:p>
                <a:pPr marL="571500" indent="-342900">
                  <a:lnSpc>
                    <a:spcPct val="150000"/>
                  </a:lnSpc>
                  <a:buFont typeface="Arial" panose="020B0604020202020204" pitchFamily="34" charset="0"/>
                  <a:buChar char="•"/>
                </a:pPr>
                <a:r>
                  <a:rPr lang="en-GB" dirty="0"/>
                  <a:t>Several CV methods have been tested as solution for the </a:t>
                </a:r>
                <a14:m>
                  <m:oMath xmlns:m="http://schemas.openxmlformats.org/officeDocument/2006/math">
                    <m:sSup>
                      <m:sSupPr>
                        <m:ctrlPr>
                          <a:rPr lang="en-US" sz="2000" b="0" i="1" smtClean="0">
                            <a:latin typeface="Cambria Math" panose="02040503050406030204" pitchFamily="18" charset="0"/>
                          </a:rPr>
                        </m:ctrlPr>
                      </m:sSupPr>
                      <m:e>
                        <m:r>
                          <a:rPr lang="en-US" sz="2000" b="0" i="1" smtClean="0">
                            <a:latin typeface="Cambria Math" panose="02040503050406030204" pitchFamily="18" charset="0"/>
                          </a:rPr>
                          <m:t>𝑒</m:t>
                        </m:r>
                      </m:e>
                      <m:sup>
                        <m:r>
                          <a:rPr lang="en-US" sz="2000" b="0" i="1" smtClean="0">
                            <a:latin typeface="Cambria Math" panose="02040503050406030204" pitchFamily="18" charset="0"/>
                          </a:rPr>
                          <m:t>+</m:t>
                        </m:r>
                      </m:sup>
                    </m:sSup>
                    <m:r>
                      <a:rPr lang="en-US" sz="2000" b="0" i="1" smtClean="0">
                        <a:latin typeface="Cambria Math" panose="02040503050406030204" pitchFamily="18" charset="0"/>
                      </a:rPr>
                      <m:t>−</m:t>
                    </m:r>
                    <m:sSup>
                      <m:sSupPr>
                        <m:ctrlPr>
                          <a:rPr lang="en-US" sz="2000" b="0" i="1" smtClean="0">
                            <a:latin typeface="Cambria Math" panose="02040503050406030204" pitchFamily="18" charset="0"/>
                          </a:rPr>
                        </m:ctrlPr>
                      </m:sSupPr>
                      <m:e>
                        <m:r>
                          <a:rPr lang="en-US" sz="2000" i="1">
                            <a:latin typeface="Cambria Math" panose="02040503050406030204" pitchFamily="18" charset="0"/>
                            <a:ea typeface="Cambria Math" panose="02040503050406030204" pitchFamily="18" charset="0"/>
                          </a:rPr>
                          <m:t>𝜋</m:t>
                        </m:r>
                      </m:e>
                      <m:sup>
                        <m:r>
                          <a:rPr lang="en-US" sz="2000" b="0" i="1" smtClean="0">
                            <a:latin typeface="Cambria Math" panose="02040503050406030204" pitchFamily="18" charset="0"/>
                          </a:rPr>
                          <m:t>+</m:t>
                        </m:r>
                      </m:sup>
                    </m:sSup>
                  </m:oMath>
                </a14:m>
                <a:r>
                  <a:rPr lang="en-GB" sz="2000" dirty="0"/>
                  <a:t> </a:t>
                </a:r>
                <a:r>
                  <a:rPr lang="en-GB" dirty="0"/>
                  <a:t>e</a:t>
                </a:r>
                <a:r>
                  <a:rPr lang="en-GB" sz="2000" dirty="0"/>
                  <a:t>lectromagnetic calorimeter shower classification</a:t>
                </a:r>
                <a:r>
                  <a:rPr lang="en-GB" dirty="0"/>
                  <a:t>.</a:t>
                </a:r>
              </a:p>
              <a:p>
                <a:pPr marL="571500" indent="-342900">
                  <a:lnSpc>
                    <a:spcPct val="150000"/>
                  </a:lnSpc>
                  <a:buFont typeface="Arial" panose="020B0604020202020204" pitchFamily="34" charset="0"/>
                  <a:buChar char="•"/>
                </a:pPr>
                <a:r>
                  <a:rPr lang="en-GB" dirty="0"/>
                  <a:t>Although they may be extended into more precise solutions, a plug-and-play GB solution yields a result close to the state-of-the-art model.</a:t>
                </a:r>
              </a:p>
            </p:txBody>
          </p:sp>
        </mc:Choice>
        <mc:Fallback>
          <p:sp>
            <p:nvSpPr>
              <p:cNvPr id="2" name="Text Placeholder 1">
                <a:extLst>
                  <a:ext uri="{FF2B5EF4-FFF2-40B4-BE49-F238E27FC236}">
                    <a16:creationId xmlns:a16="http://schemas.microsoft.com/office/drawing/2014/main" id="{03002F11-B3F8-C285-B8A0-A63EC3A2C9CC}"/>
                  </a:ext>
                </a:extLst>
              </p:cNvPr>
              <p:cNvSpPr>
                <a:spLocks noGrp="1" noRot="1" noChangeAspect="1" noMove="1" noResize="1" noEditPoints="1" noAdjustHandles="1" noChangeArrowheads="1" noChangeShapeType="1" noTextEdit="1"/>
              </p:cNvSpPr>
              <p:nvPr>
                <p:ph type="body" idx="3"/>
              </p:nvPr>
            </p:nvSpPr>
            <p:spPr>
              <a:blipFill>
                <a:blip r:embed="rId2"/>
                <a:stretch>
                  <a:fillRect/>
                </a:stretch>
              </a:blipFill>
            </p:spPr>
            <p:txBody>
              <a:bodyPr/>
              <a:lstStyle/>
              <a:p>
                <a:r>
                  <a:rPr lang="en-GB">
                    <a:noFill/>
                  </a:rPr>
                  <a:t> </a:t>
                </a:r>
              </a:p>
            </p:txBody>
          </p:sp>
        </mc:Fallback>
      </mc:AlternateContent>
      <p:sp>
        <p:nvSpPr>
          <p:cNvPr id="3" name="TextBox 2">
            <a:extLst>
              <a:ext uri="{FF2B5EF4-FFF2-40B4-BE49-F238E27FC236}">
                <a16:creationId xmlns:a16="http://schemas.microsoft.com/office/drawing/2014/main" id="{7F6ECBA3-2A96-C56D-03E5-3DF4965A2913}"/>
              </a:ext>
            </a:extLst>
          </p:cNvPr>
          <p:cNvSpPr txBox="1"/>
          <p:nvPr/>
        </p:nvSpPr>
        <p:spPr>
          <a:xfrm>
            <a:off x="649985" y="340242"/>
            <a:ext cx="7047987" cy="584775"/>
          </a:xfrm>
          <a:prstGeom prst="rect">
            <a:avLst/>
          </a:prstGeom>
          <a:noFill/>
        </p:spPr>
        <p:txBody>
          <a:bodyPr wrap="square" rtlCol="0">
            <a:spAutoFit/>
          </a:bodyPr>
          <a:lstStyle/>
          <a:p>
            <a:r>
              <a:rPr lang="en-GB" sz="3200" dirty="0"/>
              <a:t>Conclusion</a:t>
            </a:r>
          </a:p>
        </p:txBody>
      </p:sp>
    </p:spTree>
    <p:extLst>
      <p:ext uri="{BB962C8B-B14F-4D97-AF65-F5344CB8AC3E}">
        <p14:creationId xmlns:p14="http://schemas.microsoft.com/office/powerpoint/2010/main" val="3122815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5EF1C07-212B-9329-5F1A-00B8321FD951}"/>
              </a:ext>
            </a:extLst>
          </p:cNvPr>
          <p:cNvSpPr txBox="1"/>
          <p:nvPr/>
        </p:nvSpPr>
        <p:spPr>
          <a:xfrm>
            <a:off x="649985" y="223284"/>
            <a:ext cx="5314880" cy="584775"/>
          </a:xfrm>
          <a:prstGeom prst="rect">
            <a:avLst/>
          </a:prstGeom>
          <a:noFill/>
        </p:spPr>
        <p:txBody>
          <a:bodyPr wrap="square" rtlCol="0">
            <a:spAutoFit/>
          </a:bodyPr>
          <a:lstStyle/>
          <a:p>
            <a:r>
              <a:rPr lang="en-GB" sz="3200" dirty="0"/>
              <a:t>The LHC</a:t>
            </a:r>
          </a:p>
        </p:txBody>
      </p:sp>
      <p:pic>
        <p:nvPicPr>
          <p:cNvPr id="4" name="Picture 3">
            <a:extLst>
              <a:ext uri="{FF2B5EF4-FFF2-40B4-BE49-F238E27FC236}">
                <a16:creationId xmlns:a16="http://schemas.microsoft.com/office/drawing/2014/main" id="{58F44111-167C-C544-2909-D0E98DFE69C5}"/>
              </a:ext>
            </a:extLst>
          </p:cNvPr>
          <p:cNvPicPr>
            <a:picLocks noChangeAspect="1"/>
          </p:cNvPicPr>
          <p:nvPr/>
        </p:nvPicPr>
        <p:blipFill>
          <a:blip r:embed="rId2"/>
          <a:stretch>
            <a:fillRect/>
          </a:stretch>
        </p:blipFill>
        <p:spPr>
          <a:xfrm>
            <a:off x="2449918" y="931170"/>
            <a:ext cx="7292163" cy="5631170"/>
          </a:xfrm>
          <a:prstGeom prst="rect">
            <a:avLst/>
          </a:prstGeom>
        </p:spPr>
      </p:pic>
    </p:spTree>
    <p:extLst>
      <p:ext uri="{BB962C8B-B14F-4D97-AF65-F5344CB8AC3E}">
        <p14:creationId xmlns:p14="http://schemas.microsoft.com/office/powerpoint/2010/main" val="1504764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609E16A-41C5-8F42-7660-49B0E92DE7D9}"/>
              </a:ext>
            </a:extLst>
          </p:cNvPr>
          <p:cNvSpPr>
            <a:spLocks noGrp="1"/>
          </p:cNvSpPr>
          <p:nvPr>
            <p:ph type="body" idx="3"/>
          </p:nvPr>
        </p:nvSpPr>
        <p:spPr/>
        <p:txBody>
          <a:bodyPr/>
          <a:lstStyle/>
          <a:p>
            <a:r>
              <a:rPr lang="en-GB" dirty="0"/>
              <a:t>A camera was triggered manually and events were analysed manually.</a:t>
            </a:r>
          </a:p>
        </p:txBody>
      </p:sp>
      <p:pic>
        <p:nvPicPr>
          <p:cNvPr id="3" name="Picture 2">
            <a:extLst>
              <a:ext uri="{FF2B5EF4-FFF2-40B4-BE49-F238E27FC236}">
                <a16:creationId xmlns:a16="http://schemas.microsoft.com/office/drawing/2014/main" id="{507F2680-3BFA-B1A5-2169-36ACBF0A8859}"/>
              </a:ext>
            </a:extLst>
          </p:cNvPr>
          <p:cNvPicPr>
            <a:picLocks noChangeAspect="1"/>
          </p:cNvPicPr>
          <p:nvPr/>
        </p:nvPicPr>
        <p:blipFill>
          <a:blip r:embed="rId2"/>
          <a:stretch>
            <a:fillRect/>
          </a:stretch>
        </p:blipFill>
        <p:spPr>
          <a:xfrm>
            <a:off x="1232490" y="2194969"/>
            <a:ext cx="9727019" cy="3320279"/>
          </a:xfrm>
          <a:prstGeom prst="rect">
            <a:avLst/>
          </a:prstGeom>
        </p:spPr>
      </p:pic>
      <p:sp>
        <p:nvSpPr>
          <p:cNvPr id="4" name="TextBox 3">
            <a:extLst>
              <a:ext uri="{FF2B5EF4-FFF2-40B4-BE49-F238E27FC236}">
                <a16:creationId xmlns:a16="http://schemas.microsoft.com/office/drawing/2014/main" id="{0B4F0E78-BBE9-A104-BD59-27AE4509CBD7}"/>
              </a:ext>
            </a:extLst>
          </p:cNvPr>
          <p:cNvSpPr txBox="1"/>
          <p:nvPr/>
        </p:nvSpPr>
        <p:spPr>
          <a:xfrm>
            <a:off x="649985" y="299319"/>
            <a:ext cx="6293075" cy="584775"/>
          </a:xfrm>
          <a:prstGeom prst="rect">
            <a:avLst/>
          </a:prstGeom>
          <a:noFill/>
        </p:spPr>
        <p:txBody>
          <a:bodyPr wrap="square" rtlCol="0">
            <a:spAutoFit/>
          </a:bodyPr>
          <a:lstStyle/>
          <a:p>
            <a:r>
              <a:rPr lang="en-GB" sz="3200" dirty="0"/>
              <a:t>Everything was simpler before…</a:t>
            </a:r>
          </a:p>
        </p:txBody>
      </p:sp>
    </p:spTree>
    <p:extLst>
      <p:ext uri="{BB962C8B-B14F-4D97-AF65-F5344CB8AC3E}">
        <p14:creationId xmlns:p14="http://schemas.microsoft.com/office/powerpoint/2010/main" val="1751701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D3FD490-5799-59BF-7A4C-52F5772C0B05}"/>
              </a:ext>
            </a:extLst>
          </p:cNvPr>
          <p:cNvPicPr>
            <a:picLocks noChangeAspect="1"/>
          </p:cNvPicPr>
          <p:nvPr/>
        </p:nvPicPr>
        <p:blipFill>
          <a:blip r:embed="rId2"/>
          <a:stretch>
            <a:fillRect/>
          </a:stretch>
        </p:blipFill>
        <p:spPr>
          <a:xfrm>
            <a:off x="649985" y="979820"/>
            <a:ext cx="6795437" cy="5195404"/>
          </a:xfrm>
          <a:prstGeom prst="rect">
            <a:avLst/>
          </a:prstGeom>
        </p:spPr>
      </p:pic>
      <p:sp>
        <p:nvSpPr>
          <p:cNvPr id="4" name="TextBox 3">
            <a:extLst>
              <a:ext uri="{FF2B5EF4-FFF2-40B4-BE49-F238E27FC236}">
                <a16:creationId xmlns:a16="http://schemas.microsoft.com/office/drawing/2014/main" id="{031BE0B0-C650-05D0-6A78-51438E6D9D47}"/>
              </a:ext>
            </a:extLst>
          </p:cNvPr>
          <p:cNvSpPr txBox="1"/>
          <p:nvPr/>
        </p:nvSpPr>
        <p:spPr>
          <a:xfrm>
            <a:off x="649985" y="271934"/>
            <a:ext cx="8238834" cy="584775"/>
          </a:xfrm>
          <a:prstGeom prst="rect">
            <a:avLst/>
          </a:prstGeom>
          <a:noFill/>
        </p:spPr>
        <p:txBody>
          <a:bodyPr wrap="square" rtlCol="0">
            <a:spAutoFit/>
          </a:bodyPr>
          <a:lstStyle/>
          <a:p>
            <a:r>
              <a:rPr lang="en-GB" sz="3200" dirty="0"/>
              <a:t>HEP Detectors</a:t>
            </a:r>
          </a:p>
        </p:txBody>
      </p:sp>
      <p:sp>
        <p:nvSpPr>
          <p:cNvPr id="2" name="Text Placeholder 1">
            <a:extLst>
              <a:ext uri="{FF2B5EF4-FFF2-40B4-BE49-F238E27FC236}">
                <a16:creationId xmlns:a16="http://schemas.microsoft.com/office/drawing/2014/main" id="{15B9389F-D334-0FCF-EDC0-FC45A2AA9F29}"/>
              </a:ext>
            </a:extLst>
          </p:cNvPr>
          <p:cNvSpPr>
            <a:spLocks noGrp="1"/>
          </p:cNvSpPr>
          <p:nvPr>
            <p:ph type="body" idx="3"/>
          </p:nvPr>
        </p:nvSpPr>
        <p:spPr>
          <a:xfrm>
            <a:off x="5837974" y="2677621"/>
            <a:ext cx="6101689" cy="1799801"/>
          </a:xfrm>
        </p:spPr>
        <p:txBody>
          <a:bodyPr/>
          <a:lstStyle/>
          <a:p>
            <a:pPr>
              <a:buFont typeface="Arial" panose="020B0604020202020204" pitchFamily="34" charset="0"/>
              <a:buChar char="•"/>
            </a:pPr>
            <a:r>
              <a:rPr lang="en-US" dirty="0">
                <a:solidFill>
                  <a:srgbClr val="000000"/>
                </a:solidFill>
                <a:effectLst/>
                <a:latin typeface="Helvetica" pitchFamily="2" charset="0"/>
              </a:rPr>
              <a:t>many layers of sensors: </a:t>
            </a:r>
            <a:r>
              <a:rPr lang="en-US" dirty="0">
                <a:solidFill>
                  <a:srgbClr val="000000"/>
                </a:solidFill>
                <a:effectLst/>
                <a:latin typeface="Apple Symbols" panose="02000000000000000000" pitchFamily="2" charset="-79"/>
                <a:cs typeface="Apple Symbols" panose="02000000000000000000" pitchFamily="2" charset="-79"/>
              </a:rPr>
              <a:t>∼</a:t>
            </a:r>
            <a:r>
              <a:rPr lang="en-US" dirty="0">
                <a:solidFill>
                  <a:srgbClr val="000000"/>
                </a:solidFill>
                <a:effectLst/>
                <a:latin typeface="Helvetica" pitchFamily="2" charset="0"/>
              </a:rPr>
              <a:t>200 </a:t>
            </a:r>
            <a:r>
              <a:rPr lang="en-US" dirty="0" err="1">
                <a:solidFill>
                  <a:srgbClr val="000000"/>
                </a:solidFill>
                <a:effectLst/>
                <a:latin typeface="Helvetica" pitchFamily="2" charset="0"/>
              </a:rPr>
              <a:t>sq.m</a:t>
            </a:r>
            <a:r>
              <a:rPr lang="en-US" dirty="0">
                <a:solidFill>
                  <a:srgbClr val="000000"/>
                </a:solidFill>
                <a:effectLst/>
                <a:latin typeface="Helvetica" pitchFamily="2" charset="0"/>
              </a:rPr>
              <a:t>. matrices</a:t>
            </a:r>
          </a:p>
          <a:p>
            <a:pPr>
              <a:buFont typeface="Arial" panose="020B0604020202020204" pitchFamily="34" charset="0"/>
              <a:buChar char="•"/>
            </a:pPr>
            <a:r>
              <a:rPr lang="en-US" dirty="0">
                <a:solidFill>
                  <a:srgbClr val="000000"/>
                </a:solidFill>
                <a:effectLst/>
                <a:latin typeface="Helvetica" pitchFamily="2" charset="0"/>
              </a:rPr>
              <a:t>resolution: </a:t>
            </a:r>
            <a:r>
              <a:rPr lang="en-US" dirty="0">
                <a:solidFill>
                  <a:srgbClr val="000000"/>
                </a:solidFill>
                <a:effectLst/>
                <a:latin typeface="Apple Symbols" panose="02000000000000000000" pitchFamily="2" charset="-79"/>
                <a:cs typeface="Apple Symbols" panose="02000000000000000000" pitchFamily="2" charset="-79"/>
              </a:rPr>
              <a:t>∼</a:t>
            </a:r>
            <a:r>
              <a:rPr lang="en-US" dirty="0">
                <a:solidFill>
                  <a:srgbClr val="000000"/>
                </a:solidFill>
                <a:effectLst/>
                <a:latin typeface="Helvetica" pitchFamily="2" charset="0"/>
              </a:rPr>
              <a:t>100</a:t>
            </a:r>
            <a:r>
              <a:rPr lang="ru-RU" dirty="0">
                <a:solidFill>
                  <a:srgbClr val="000000"/>
                </a:solidFill>
                <a:effectLst/>
                <a:latin typeface="Helvetica" pitchFamily="2" charset="0"/>
              </a:rPr>
              <a:t>М </a:t>
            </a:r>
            <a:r>
              <a:rPr lang="en-US" dirty="0">
                <a:solidFill>
                  <a:srgbClr val="000000"/>
                </a:solidFill>
                <a:effectLst/>
                <a:latin typeface="Helvetica" pitchFamily="2" charset="0"/>
              </a:rPr>
              <a:t>pixels</a:t>
            </a:r>
          </a:p>
          <a:p>
            <a:pPr>
              <a:buFont typeface="Arial" panose="020B0604020202020204" pitchFamily="34" charset="0"/>
              <a:buChar char="•"/>
            </a:pPr>
            <a:r>
              <a:rPr lang="en-US" dirty="0">
                <a:solidFill>
                  <a:srgbClr val="000000"/>
                </a:solidFill>
                <a:effectLst/>
                <a:latin typeface="Helvetica" pitchFamily="2" charset="0"/>
              </a:rPr>
              <a:t>photo speed: 40 000 000 photos per second</a:t>
            </a:r>
          </a:p>
          <a:p>
            <a:pPr>
              <a:buFont typeface="Arial" panose="020B0604020202020204" pitchFamily="34" charset="0"/>
              <a:buChar char="•"/>
            </a:pPr>
            <a:r>
              <a:rPr lang="en-US" dirty="0">
                <a:solidFill>
                  <a:srgbClr val="000000"/>
                </a:solidFill>
                <a:effectLst/>
                <a:latin typeface="Helvetica" pitchFamily="2" charset="0"/>
              </a:rPr>
              <a:t>record: 200-1000 photos per second</a:t>
            </a:r>
          </a:p>
          <a:p>
            <a:pPr>
              <a:buFont typeface="Arial" panose="020B0604020202020204" pitchFamily="34" charset="0"/>
              <a:buChar char="•"/>
            </a:pPr>
            <a:r>
              <a:rPr lang="en-US" dirty="0">
                <a:solidFill>
                  <a:srgbClr val="000000"/>
                </a:solidFill>
                <a:effectLst/>
                <a:latin typeface="Helvetica" pitchFamily="2" charset="0"/>
              </a:rPr>
              <a:t>work for many years </a:t>
            </a:r>
          </a:p>
          <a:p>
            <a:endParaRPr lang="en-GB" dirty="0"/>
          </a:p>
        </p:txBody>
      </p:sp>
    </p:spTree>
    <p:extLst>
      <p:ext uri="{BB962C8B-B14F-4D97-AF65-F5344CB8AC3E}">
        <p14:creationId xmlns:p14="http://schemas.microsoft.com/office/powerpoint/2010/main" val="3834053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AA2EBEE-FEE3-428B-C7C1-6A9ACE11BEAE}"/>
              </a:ext>
            </a:extLst>
          </p:cNvPr>
          <p:cNvSpPr>
            <a:spLocks noGrp="1"/>
          </p:cNvSpPr>
          <p:nvPr>
            <p:ph type="body" idx="3"/>
          </p:nvPr>
        </p:nvSpPr>
        <p:spPr/>
        <p:txBody>
          <a:bodyPr/>
          <a:lstStyle/>
          <a:p>
            <a:r>
              <a:rPr lang="en-GB" dirty="0"/>
              <a:t>We evidently cannot do without machine analysis, e.g., CV or ML, anymore</a:t>
            </a:r>
          </a:p>
        </p:txBody>
      </p:sp>
      <p:sp>
        <p:nvSpPr>
          <p:cNvPr id="3" name="TextBox 2">
            <a:extLst>
              <a:ext uri="{FF2B5EF4-FFF2-40B4-BE49-F238E27FC236}">
                <a16:creationId xmlns:a16="http://schemas.microsoft.com/office/drawing/2014/main" id="{24E957BA-7824-0C40-5D98-96697E4111C2}"/>
              </a:ext>
            </a:extLst>
          </p:cNvPr>
          <p:cNvSpPr txBox="1"/>
          <p:nvPr/>
        </p:nvSpPr>
        <p:spPr>
          <a:xfrm>
            <a:off x="649985" y="288687"/>
            <a:ext cx="7281903" cy="584775"/>
          </a:xfrm>
          <a:prstGeom prst="rect">
            <a:avLst/>
          </a:prstGeom>
          <a:noFill/>
        </p:spPr>
        <p:txBody>
          <a:bodyPr wrap="square" rtlCol="0">
            <a:spAutoFit/>
          </a:bodyPr>
          <a:lstStyle/>
          <a:p>
            <a:r>
              <a:rPr lang="en-GB" sz="3200" dirty="0"/>
              <a:t>LHC events today</a:t>
            </a:r>
          </a:p>
        </p:txBody>
      </p:sp>
      <p:pic>
        <p:nvPicPr>
          <p:cNvPr id="4" name="Picture 3">
            <a:extLst>
              <a:ext uri="{FF2B5EF4-FFF2-40B4-BE49-F238E27FC236}">
                <a16:creationId xmlns:a16="http://schemas.microsoft.com/office/drawing/2014/main" id="{08B3C587-1ECD-850E-FFE7-B05C568D2770}"/>
              </a:ext>
            </a:extLst>
          </p:cNvPr>
          <p:cNvPicPr>
            <a:picLocks noChangeAspect="1"/>
          </p:cNvPicPr>
          <p:nvPr/>
        </p:nvPicPr>
        <p:blipFill>
          <a:blip r:embed="rId2"/>
          <a:stretch>
            <a:fillRect/>
          </a:stretch>
        </p:blipFill>
        <p:spPr>
          <a:xfrm>
            <a:off x="1176313" y="1656214"/>
            <a:ext cx="8851604" cy="4929852"/>
          </a:xfrm>
          <a:prstGeom prst="rect">
            <a:avLst/>
          </a:prstGeom>
        </p:spPr>
      </p:pic>
    </p:spTree>
    <p:extLst>
      <p:ext uri="{BB962C8B-B14F-4D97-AF65-F5344CB8AC3E}">
        <p14:creationId xmlns:p14="http://schemas.microsoft.com/office/powerpoint/2010/main" val="4279710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B1B1F2-A66E-0945-8395-E29605AA91B4}"/>
              </a:ext>
            </a:extLst>
          </p:cNvPr>
          <p:cNvSpPr>
            <a:spLocks noGrp="1"/>
          </p:cNvSpPr>
          <p:nvPr>
            <p:ph type="body" idx="3"/>
          </p:nvPr>
        </p:nvSpPr>
        <p:spPr>
          <a:xfrm>
            <a:off x="202019" y="1124152"/>
            <a:ext cx="5667153" cy="970462"/>
          </a:xfrm>
        </p:spPr>
        <p:txBody>
          <a:bodyPr/>
          <a:lstStyle/>
          <a:p>
            <a:r>
              <a:rPr lang="en-GB" dirty="0"/>
              <a:t>   Detectors normally include several subdetectors that react differently on the incident particle.</a:t>
            </a:r>
          </a:p>
          <a:p>
            <a:endParaRPr lang="en-GB" dirty="0"/>
          </a:p>
        </p:txBody>
      </p:sp>
      <p:sp>
        <p:nvSpPr>
          <p:cNvPr id="3" name="TextBox 2">
            <a:extLst>
              <a:ext uri="{FF2B5EF4-FFF2-40B4-BE49-F238E27FC236}">
                <a16:creationId xmlns:a16="http://schemas.microsoft.com/office/drawing/2014/main" id="{115AE226-2484-E1E3-BF16-CD1CAF1B68EB}"/>
              </a:ext>
            </a:extLst>
          </p:cNvPr>
          <p:cNvSpPr txBox="1"/>
          <p:nvPr/>
        </p:nvSpPr>
        <p:spPr>
          <a:xfrm>
            <a:off x="649984" y="350874"/>
            <a:ext cx="5782713" cy="584775"/>
          </a:xfrm>
          <a:prstGeom prst="rect">
            <a:avLst/>
          </a:prstGeom>
          <a:noFill/>
        </p:spPr>
        <p:txBody>
          <a:bodyPr wrap="square" rtlCol="0">
            <a:spAutoFit/>
          </a:bodyPr>
          <a:lstStyle/>
          <a:p>
            <a:r>
              <a:rPr lang="en-GB" sz="3200" dirty="0"/>
              <a:t>How an event looks like</a:t>
            </a:r>
          </a:p>
        </p:txBody>
      </p:sp>
      <p:pic>
        <p:nvPicPr>
          <p:cNvPr id="4" name="Picture 3">
            <a:extLst>
              <a:ext uri="{FF2B5EF4-FFF2-40B4-BE49-F238E27FC236}">
                <a16:creationId xmlns:a16="http://schemas.microsoft.com/office/drawing/2014/main" id="{CB29C0EB-A40E-F031-16B5-015B8AAD78BF}"/>
              </a:ext>
            </a:extLst>
          </p:cNvPr>
          <p:cNvPicPr>
            <a:picLocks noChangeAspect="1"/>
          </p:cNvPicPr>
          <p:nvPr/>
        </p:nvPicPr>
        <p:blipFill>
          <a:blip r:embed="rId3"/>
          <a:stretch>
            <a:fillRect/>
          </a:stretch>
        </p:blipFill>
        <p:spPr>
          <a:xfrm>
            <a:off x="8166395" y="2533289"/>
            <a:ext cx="4025605" cy="3424378"/>
          </a:xfrm>
          <a:prstGeom prst="rect">
            <a:avLst/>
          </a:prstGeom>
        </p:spPr>
      </p:pic>
      <p:pic>
        <p:nvPicPr>
          <p:cNvPr id="8" name="Picture 7">
            <a:extLst>
              <a:ext uri="{FF2B5EF4-FFF2-40B4-BE49-F238E27FC236}">
                <a16:creationId xmlns:a16="http://schemas.microsoft.com/office/drawing/2014/main" id="{C8CBAA83-1779-9B9D-8325-5CDAB91EBAEF}"/>
              </a:ext>
            </a:extLst>
          </p:cNvPr>
          <p:cNvPicPr>
            <a:picLocks noChangeAspect="1"/>
          </p:cNvPicPr>
          <p:nvPr/>
        </p:nvPicPr>
        <p:blipFill>
          <a:blip r:embed="rId4"/>
          <a:stretch>
            <a:fillRect/>
          </a:stretch>
        </p:blipFill>
        <p:spPr>
          <a:xfrm>
            <a:off x="649984" y="2221561"/>
            <a:ext cx="7240492" cy="4047834"/>
          </a:xfrm>
          <a:prstGeom prst="rect">
            <a:avLst/>
          </a:prstGeom>
        </p:spPr>
      </p:pic>
    </p:spTree>
    <p:extLst>
      <p:ext uri="{BB962C8B-B14F-4D97-AF65-F5344CB8AC3E}">
        <p14:creationId xmlns:p14="http://schemas.microsoft.com/office/powerpoint/2010/main" val="461972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EE357CB-40C1-16EC-67D5-743D54B2B56F}"/>
              </a:ext>
            </a:extLst>
          </p:cNvPr>
          <p:cNvSpPr txBox="1"/>
          <p:nvPr/>
        </p:nvSpPr>
        <p:spPr>
          <a:xfrm>
            <a:off x="649985" y="309952"/>
            <a:ext cx="8058080" cy="584775"/>
          </a:xfrm>
          <a:prstGeom prst="rect">
            <a:avLst/>
          </a:prstGeom>
          <a:noFill/>
        </p:spPr>
        <p:txBody>
          <a:bodyPr wrap="square" rtlCol="0">
            <a:spAutoFit/>
          </a:bodyPr>
          <a:lstStyle/>
          <a:p>
            <a:r>
              <a:rPr lang="en-GB" sz="3200" dirty="0"/>
              <a:t>Examples of data: single calorimeter layer</a:t>
            </a:r>
          </a:p>
        </p:txBody>
      </p:sp>
      <p:pic>
        <p:nvPicPr>
          <p:cNvPr id="6" name="Picture 5" descr="Background pattern&#10;&#10;Description automatically generated">
            <a:extLst>
              <a:ext uri="{FF2B5EF4-FFF2-40B4-BE49-F238E27FC236}">
                <a16:creationId xmlns:a16="http://schemas.microsoft.com/office/drawing/2014/main" id="{15124475-44CE-7FEC-1481-3AFB4F63E634}"/>
              </a:ext>
            </a:extLst>
          </p:cNvPr>
          <p:cNvPicPr>
            <a:picLocks noChangeAspect="1"/>
          </p:cNvPicPr>
          <p:nvPr/>
        </p:nvPicPr>
        <p:blipFill>
          <a:blip r:embed="rId2"/>
          <a:stretch>
            <a:fillRect/>
          </a:stretch>
        </p:blipFill>
        <p:spPr>
          <a:xfrm>
            <a:off x="1666510" y="894727"/>
            <a:ext cx="6025029" cy="5829358"/>
          </a:xfrm>
          <a:prstGeom prst="rect">
            <a:avLst/>
          </a:prstGeom>
        </p:spPr>
      </p:pic>
      <mc:AlternateContent xmlns:mc="http://schemas.openxmlformats.org/markup-compatibility/2006">
        <mc:Choice xmlns:a14="http://schemas.microsoft.com/office/drawing/2010/main" Requires="a14">
          <p:sp>
            <p:nvSpPr>
              <p:cNvPr id="8" name="Text Placeholder 7">
                <a:extLst>
                  <a:ext uri="{FF2B5EF4-FFF2-40B4-BE49-F238E27FC236}">
                    <a16:creationId xmlns:a16="http://schemas.microsoft.com/office/drawing/2014/main" id="{BF6FEBEF-AC31-8D48-AB03-691686ACB0E3}"/>
                  </a:ext>
                </a:extLst>
              </p:cNvPr>
              <p:cNvSpPr>
                <a:spLocks noGrp="1"/>
              </p:cNvSpPr>
              <p:nvPr>
                <p:ph type="body" idx="3"/>
              </p:nvPr>
            </p:nvSpPr>
            <p:spPr>
              <a:xfrm>
                <a:off x="649985" y="1931896"/>
                <a:ext cx="1212111" cy="694015"/>
              </a:xfrm>
            </p:spPr>
            <p:txBody>
              <a:bodyPr/>
              <a:lstStyle/>
              <a:p>
                <a14:m>
                  <m:oMathPara xmlns:m="http://schemas.openxmlformats.org/officeDocument/2006/math">
                    <m:oMathParaPr>
                      <m:jc m:val="centerGroup"/>
                    </m:oMathParaPr>
                    <m:oMath xmlns:m="http://schemas.openxmlformats.org/officeDocument/2006/math">
                      <m:sSup>
                        <m:sSupPr>
                          <m:ctrlPr>
                            <a:rPr lang="en-GB" sz="4000" i="1" smtClean="0">
                              <a:latin typeface="Cambria Math" panose="02040503050406030204" pitchFamily="18" charset="0"/>
                            </a:rPr>
                          </m:ctrlPr>
                        </m:sSupPr>
                        <m:e>
                          <m:r>
                            <a:rPr lang="en-US" sz="4000" b="0" i="1" smtClean="0">
                              <a:latin typeface="Cambria Math" panose="02040503050406030204" pitchFamily="18" charset="0"/>
                            </a:rPr>
                            <m:t>𝑒</m:t>
                          </m:r>
                        </m:e>
                        <m:sup>
                          <m:r>
                            <a:rPr lang="en-US" sz="4000" b="0" i="1" smtClean="0">
                              <a:latin typeface="Cambria Math" panose="02040503050406030204" pitchFamily="18" charset="0"/>
                            </a:rPr>
                            <m:t>+</m:t>
                          </m:r>
                        </m:sup>
                      </m:sSup>
                    </m:oMath>
                  </m:oMathPara>
                </a14:m>
                <a:endParaRPr lang="en-GB" sz="4000" dirty="0"/>
              </a:p>
            </p:txBody>
          </p:sp>
        </mc:Choice>
        <mc:Fallback>
          <p:sp>
            <p:nvSpPr>
              <p:cNvPr id="8" name="Text Placeholder 7">
                <a:extLst>
                  <a:ext uri="{FF2B5EF4-FFF2-40B4-BE49-F238E27FC236}">
                    <a16:creationId xmlns:a16="http://schemas.microsoft.com/office/drawing/2014/main" id="{BF6FEBEF-AC31-8D48-AB03-691686ACB0E3}"/>
                  </a:ext>
                </a:extLst>
              </p:cNvPr>
              <p:cNvSpPr>
                <a:spLocks noGrp="1" noRot="1" noChangeAspect="1" noMove="1" noResize="1" noEditPoints="1" noAdjustHandles="1" noChangeArrowheads="1" noChangeShapeType="1" noTextEdit="1"/>
              </p:cNvSpPr>
              <p:nvPr>
                <p:ph type="body" idx="3"/>
              </p:nvPr>
            </p:nvSpPr>
            <p:spPr>
              <a:xfrm>
                <a:off x="649985" y="1931896"/>
                <a:ext cx="1212111" cy="694015"/>
              </a:xfrm>
              <a:blipFill>
                <a:blip r:embed="rId3"/>
                <a:stretch>
                  <a:fillRect/>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9" name="Text Placeholder 7">
                <a:extLst>
                  <a:ext uri="{FF2B5EF4-FFF2-40B4-BE49-F238E27FC236}">
                    <a16:creationId xmlns:a16="http://schemas.microsoft.com/office/drawing/2014/main" id="{8FACD385-BB7D-CED6-5E93-8F8B0121E4F0}"/>
                  </a:ext>
                </a:extLst>
              </p:cNvPr>
              <p:cNvSpPr txBox="1">
                <a:spLocks/>
              </p:cNvSpPr>
              <p:nvPr/>
            </p:nvSpPr>
            <p:spPr>
              <a:xfrm>
                <a:off x="649986" y="5051110"/>
                <a:ext cx="1212111" cy="694015"/>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228600" algn="l" rtl="0">
                  <a:lnSpc>
                    <a:spcPct val="9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14:m>
                  <m:oMathPara xmlns:m="http://schemas.openxmlformats.org/officeDocument/2006/math">
                    <m:oMathParaPr>
                      <m:jc m:val="centerGroup"/>
                    </m:oMathParaPr>
                    <m:oMath xmlns:m="http://schemas.openxmlformats.org/officeDocument/2006/math">
                      <m:sSup>
                        <m:sSupPr>
                          <m:ctrlPr>
                            <a:rPr lang="en-GB" sz="4000" i="1" smtClean="0">
                              <a:latin typeface="Cambria Math" panose="02040503050406030204" pitchFamily="18" charset="0"/>
                            </a:rPr>
                          </m:ctrlPr>
                        </m:sSupPr>
                        <m:e>
                          <m:r>
                            <a:rPr lang="en-GB" sz="4000" i="1" smtClean="0">
                              <a:latin typeface="Cambria Math" panose="02040503050406030204" pitchFamily="18" charset="0"/>
                              <a:ea typeface="Cambria Math" panose="02040503050406030204" pitchFamily="18" charset="0"/>
                            </a:rPr>
                            <m:t>𝜋</m:t>
                          </m:r>
                        </m:e>
                        <m:sup>
                          <m:r>
                            <a:rPr lang="en-US" sz="4000" i="1" smtClean="0">
                              <a:latin typeface="Cambria Math" panose="02040503050406030204" pitchFamily="18" charset="0"/>
                            </a:rPr>
                            <m:t>+</m:t>
                          </m:r>
                        </m:sup>
                      </m:sSup>
                    </m:oMath>
                  </m:oMathPara>
                </a14:m>
                <a:endParaRPr lang="en-GB" sz="4000" dirty="0"/>
              </a:p>
            </p:txBody>
          </p:sp>
        </mc:Choice>
        <mc:Fallback>
          <p:sp>
            <p:nvSpPr>
              <p:cNvPr id="9" name="Text Placeholder 7">
                <a:extLst>
                  <a:ext uri="{FF2B5EF4-FFF2-40B4-BE49-F238E27FC236}">
                    <a16:creationId xmlns:a16="http://schemas.microsoft.com/office/drawing/2014/main" id="{8FACD385-BB7D-CED6-5E93-8F8B0121E4F0}"/>
                  </a:ext>
                </a:extLst>
              </p:cNvPr>
              <p:cNvSpPr txBox="1">
                <a:spLocks noRot="1" noChangeAspect="1" noMove="1" noResize="1" noEditPoints="1" noAdjustHandles="1" noChangeArrowheads="1" noChangeShapeType="1" noTextEdit="1"/>
              </p:cNvSpPr>
              <p:nvPr/>
            </p:nvSpPr>
            <p:spPr>
              <a:xfrm>
                <a:off x="649986" y="5051110"/>
                <a:ext cx="1212111" cy="694015"/>
              </a:xfrm>
              <a:prstGeom prst="rect">
                <a:avLst/>
              </a:prstGeom>
              <a:blipFill>
                <a:blip r:embed="rId4"/>
                <a:stretch>
                  <a:fillRect/>
                </a:stretch>
              </a:blipFill>
              <a:ln>
                <a:noFill/>
              </a:ln>
            </p:spPr>
            <p:txBody>
              <a:bodyPr/>
              <a:lstStyle/>
              <a:p>
                <a:r>
                  <a:rPr lang="en-GB">
                    <a:noFill/>
                  </a:rPr>
                  <a:t> </a:t>
                </a:r>
              </a:p>
            </p:txBody>
          </p:sp>
        </mc:Fallback>
      </mc:AlternateContent>
      <p:pic>
        <p:nvPicPr>
          <p:cNvPr id="11" name="Picture 10" descr="A picture containing LEGO, toy&#10;&#10;Description automatically generated">
            <a:extLst>
              <a:ext uri="{FF2B5EF4-FFF2-40B4-BE49-F238E27FC236}">
                <a16:creationId xmlns:a16="http://schemas.microsoft.com/office/drawing/2014/main" id="{2E353CF6-B61D-E9E6-1240-4BFF3149B3A3}"/>
              </a:ext>
            </a:extLst>
          </p:cNvPr>
          <p:cNvPicPr>
            <a:picLocks noChangeAspect="1"/>
          </p:cNvPicPr>
          <p:nvPr/>
        </p:nvPicPr>
        <p:blipFill>
          <a:blip r:embed="rId5"/>
          <a:stretch>
            <a:fillRect/>
          </a:stretch>
        </p:blipFill>
        <p:spPr>
          <a:xfrm>
            <a:off x="7691539" y="2278903"/>
            <a:ext cx="4395109" cy="3023835"/>
          </a:xfrm>
          <a:prstGeom prst="rect">
            <a:avLst/>
          </a:prstGeom>
        </p:spPr>
      </p:pic>
    </p:spTree>
    <p:extLst>
      <p:ext uri="{BB962C8B-B14F-4D97-AF65-F5344CB8AC3E}">
        <p14:creationId xmlns:p14="http://schemas.microsoft.com/office/powerpoint/2010/main" val="600128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 Placeholder 1">
                <a:extLst>
                  <a:ext uri="{FF2B5EF4-FFF2-40B4-BE49-F238E27FC236}">
                    <a16:creationId xmlns:a16="http://schemas.microsoft.com/office/drawing/2014/main" id="{3A08E957-FE4C-14C2-CA96-4BBF856A86E6}"/>
                  </a:ext>
                </a:extLst>
              </p:cNvPr>
              <p:cNvSpPr>
                <a:spLocks noGrp="1"/>
              </p:cNvSpPr>
              <p:nvPr>
                <p:ph type="body" idx="3"/>
              </p:nvPr>
            </p:nvSpPr>
            <p:spPr>
              <a:xfrm>
                <a:off x="649985" y="1124152"/>
                <a:ext cx="8802359" cy="5461914"/>
              </a:xfrm>
            </p:spPr>
            <p:txBody>
              <a:bodyPr/>
              <a:lstStyle/>
              <a:p>
                <a:pPr marL="571500" indent="-342900">
                  <a:buFont typeface="Arial" panose="020B0604020202020204" pitchFamily="34" charset="0"/>
                  <a:buChar char="•"/>
                </a:pPr>
                <a:r>
                  <a:rPr lang="en-US" sz="2400" dirty="0"/>
                  <a:t>Implement CV methods for </a:t>
                </a:r>
                <a14:m>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𝑒</m:t>
                        </m:r>
                      </m:e>
                      <m:sup>
                        <m:r>
                          <a:rPr lang="en-US" sz="2400" b="0" i="1" smtClean="0">
                            <a:latin typeface="Cambria Math" panose="02040503050406030204" pitchFamily="18" charset="0"/>
                          </a:rPr>
                          <m:t>+</m:t>
                        </m:r>
                      </m:sup>
                    </m:sSup>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i="1">
                            <a:latin typeface="Cambria Math" panose="02040503050406030204" pitchFamily="18" charset="0"/>
                            <a:ea typeface="Cambria Math" panose="02040503050406030204" pitchFamily="18" charset="0"/>
                          </a:rPr>
                          <m:t>𝜋</m:t>
                        </m:r>
                      </m:e>
                      <m:sup>
                        <m:r>
                          <a:rPr lang="en-US" sz="2400" b="0" i="1" smtClean="0">
                            <a:latin typeface="Cambria Math" panose="02040503050406030204" pitchFamily="18" charset="0"/>
                          </a:rPr>
                          <m:t>+</m:t>
                        </m:r>
                      </m:sup>
                    </m:sSup>
                  </m:oMath>
                </a14:m>
                <a:r>
                  <a:rPr lang="en-US" sz="2400" dirty="0"/>
                  <a:t> classification on calorimeter images</a:t>
                </a:r>
              </a:p>
              <a:p>
                <a:pPr marL="571500" indent="-342900">
                  <a:buFont typeface="Arial" panose="020B0604020202020204" pitchFamily="34" charset="0"/>
                  <a:buChar char="•"/>
                </a:pPr>
                <a:r>
                  <a:rPr lang="en-US" sz="2400" dirty="0"/>
                  <a:t>Compare CV solutions with ML solutions</a:t>
                </a:r>
              </a:p>
              <a:p>
                <a:pPr marL="571500" indent="-342900">
                  <a:buFont typeface="Arial" panose="020B0604020202020204" pitchFamily="34" charset="0"/>
                  <a:buChar char="•"/>
                </a:pPr>
                <a:endParaRPr lang="en-US" sz="2400" dirty="0"/>
              </a:p>
              <a:p>
                <a:pPr marL="571500" indent="-342900">
                  <a:buFont typeface="Arial" panose="020B0604020202020204" pitchFamily="34" charset="0"/>
                  <a:buChar char="•"/>
                </a:pPr>
                <a:endParaRPr lang="en-US" sz="2400" dirty="0"/>
              </a:p>
              <a:p>
                <a:pPr marL="571500" indent="-342900">
                  <a:buFont typeface="Arial" panose="020B0604020202020204" pitchFamily="34" charset="0"/>
                  <a:buChar char="•"/>
                </a:pPr>
                <a:r>
                  <a:rPr lang="en-US" sz="2400" dirty="0"/>
                  <a:t>Although a CV approach may yield a decent result, it still would be significantly worse than a ML model</a:t>
                </a:r>
              </a:p>
              <a:p>
                <a:pPr marL="571500" indent="-342900">
                  <a:buFont typeface="Arial" panose="020B0604020202020204" pitchFamily="34" charset="0"/>
                  <a:buChar char="•"/>
                </a:pPr>
                <a:endParaRPr lang="en-US" sz="2400" dirty="0"/>
              </a:p>
              <a:p>
                <a:pPr marL="571500" indent="-342900">
                  <a:buFont typeface="Arial" panose="020B0604020202020204" pitchFamily="34" charset="0"/>
                  <a:buChar char="•"/>
                </a:pPr>
                <a:endParaRPr lang="en-GB" sz="2400" dirty="0"/>
              </a:p>
            </p:txBody>
          </p:sp>
        </mc:Choice>
        <mc:Fallback>
          <p:sp>
            <p:nvSpPr>
              <p:cNvPr id="2" name="Text Placeholder 1">
                <a:extLst>
                  <a:ext uri="{FF2B5EF4-FFF2-40B4-BE49-F238E27FC236}">
                    <a16:creationId xmlns:a16="http://schemas.microsoft.com/office/drawing/2014/main" id="{3A08E957-FE4C-14C2-CA96-4BBF856A86E6}"/>
                  </a:ext>
                </a:extLst>
              </p:cNvPr>
              <p:cNvSpPr>
                <a:spLocks noGrp="1" noRot="1" noChangeAspect="1" noMove="1" noResize="1" noEditPoints="1" noAdjustHandles="1" noChangeArrowheads="1" noChangeShapeType="1" noTextEdit="1"/>
              </p:cNvSpPr>
              <p:nvPr>
                <p:ph type="body" idx="3"/>
              </p:nvPr>
            </p:nvSpPr>
            <p:spPr>
              <a:xfrm>
                <a:off x="649985" y="1124152"/>
                <a:ext cx="8802359" cy="5461914"/>
              </a:xfrm>
              <a:blipFill>
                <a:blip r:embed="rId2"/>
                <a:stretch>
                  <a:fillRect t="-1624"/>
                </a:stretch>
              </a:blipFill>
            </p:spPr>
            <p:txBody>
              <a:bodyPr/>
              <a:lstStyle/>
              <a:p>
                <a:r>
                  <a:rPr lang="en-GB">
                    <a:noFill/>
                  </a:rPr>
                  <a:t> </a:t>
                </a:r>
              </a:p>
            </p:txBody>
          </p:sp>
        </mc:Fallback>
      </mc:AlternateContent>
      <p:sp>
        <p:nvSpPr>
          <p:cNvPr id="4" name="TextBox 3">
            <a:extLst>
              <a:ext uri="{FF2B5EF4-FFF2-40B4-BE49-F238E27FC236}">
                <a16:creationId xmlns:a16="http://schemas.microsoft.com/office/drawing/2014/main" id="{3F9B1FBC-26CD-632D-61FC-C3E967166838}"/>
              </a:ext>
            </a:extLst>
          </p:cNvPr>
          <p:cNvSpPr txBox="1"/>
          <p:nvPr/>
        </p:nvSpPr>
        <p:spPr>
          <a:xfrm>
            <a:off x="649985" y="271934"/>
            <a:ext cx="5081840" cy="584775"/>
          </a:xfrm>
          <a:prstGeom prst="rect">
            <a:avLst/>
          </a:prstGeom>
          <a:noFill/>
        </p:spPr>
        <p:txBody>
          <a:bodyPr wrap="none" rtlCol="0">
            <a:spAutoFit/>
          </a:bodyPr>
          <a:lstStyle/>
          <a:p>
            <a:r>
              <a:rPr lang="en-GB" sz="3200" dirty="0"/>
              <a:t>Expected tasks and results</a:t>
            </a:r>
          </a:p>
        </p:txBody>
      </p:sp>
    </p:spTree>
    <p:extLst>
      <p:ext uri="{BB962C8B-B14F-4D97-AF65-F5344CB8AC3E}">
        <p14:creationId xmlns:p14="http://schemas.microsoft.com/office/powerpoint/2010/main" val="1822590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0A4E761-30B4-5E6D-802C-38092B98C941}"/>
              </a:ext>
            </a:extLst>
          </p:cNvPr>
          <p:cNvSpPr>
            <a:spLocks noGrp="1"/>
          </p:cNvSpPr>
          <p:nvPr>
            <p:ph type="body" idx="3"/>
          </p:nvPr>
        </p:nvSpPr>
        <p:spPr>
          <a:xfrm>
            <a:off x="649985" y="1124152"/>
            <a:ext cx="10971401" cy="5461914"/>
          </a:xfrm>
        </p:spPr>
        <p:txBody>
          <a:bodyPr/>
          <a:lstStyle/>
          <a:p>
            <a:pPr marL="571500" indent="-342900">
              <a:lnSpc>
                <a:spcPct val="150000"/>
              </a:lnSpc>
              <a:buFont typeface="Arial" panose="020B0604020202020204" pitchFamily="34" charset="0"/>
              <a:buChar char="•"/>
            </a:pPr>
            <a:r>
              <a:rPr lang="en-GB" dirty="0"/>
              <a:t>Particle showers have unique shapes;</a:t>
            </a:r>
          </a:p>
          <a:p>
            <a:pPr marL="571500" indent="-342900">
              <a:lnSpc>
                <a:spcPct val="150000"/>
              </a:lnSpc>
              <a:buFont typeface="Arial" panose="020B0604020202020204" pitchFamily="34" charset="0"/>
              <a:buChar char="•"/>
            </a:pPr>
            <a:r>
              <a:rPr lang="en-GB" dirty="0"/>
              <a:t>However shower shapes encapsulate physical characteristics of the particle, e.g., interaction with the electromagnetic field of the detector;</a:t>
            </a:r>
          </a:p>
          <a:p>
            <a:pPr marL="571500" indent="-342900">
              <a:lnSpc>
                <a:spcPct val="150000"/>
              </a:lnSpc>
              <a:buFont typeface="Arial" panose="020B0604020202020204" pitchFamily="34" charset="0"/>
              <a:buChar char="•"/>
            </a:pPr>
            <a:r>
              <a:rPr lang="en-GB" dirty="0"/>
              <a:t>Averaging over a number (N) of images may give us a template for the corresponding to a particle shower shape;</a:t>
            </a:r>
          </a:p>
          <a:p>
            <a:pPr marL="571500" indent="-342900">
              <a:lnSpc>
                <a:spcPct val="150000"/>
              </a:lnSpc>
              <a:buFont typeface="Arial" panose="020B0604020202020204" pitchFamily="34" charset="0"/>
              <a:buChar char="•"/>
            </a:pPr>
            <a:r>
              <a:rPr lang="en-GB" dirty="0"/>
              <a:t>N = 100 has shown to yield the best result with </a:t>
            </a:r>
            <a:r>
              <a:rPr lang="en-GB" b="1" dirty="0"/>
              <a:t>accuracy 0.532</a:t>
            </a:r>
            <a:r>
              <a:rPr lang="en-GB" dirty="0"/>
              <a:t>.</a:t>
            </a:r>
          </a:p>
        </p:txBody>
      </p:sp>
      <p:sp>
        <p:nvSpPr>
          <p:cNvPr id="3" name="TextBox 2">
            <a:extLst>
              <a:ext uri="{FF2B5EF4-FFF2-40B4-BE49-F238E27FC236}">
                <a16:creationId xmlns:a16="http://schemas.microsoft.com/office/drawing/2014/main" id="{09585A05-830F-BADC-8CBE-0E4A45D25259}"/>
              </a:ext>
            </a:extLst>
          </p:cNvPr>
          <p:cNvSpPr txBox="1"/>
          <p:nvPr/>
        </p:nvSpPr>
        <p:spPr>
          <a:xfrm>
            <a:off x="649985" y="340242"/>
            <a:ext cx="7547717" cy="584775"/>
          </a:xfrm>
          <a:prstGeom prst="rect">
            <a:avLst/>
          </a:prstGeom>
          <a:noFill/>
        </p:spPr>
        <p:txBody>
          <a:bodyPr wrap="square" rtlCol="0">
            <a:spAutoFit/>
          </a:bodyPr>
          <a:lstStyle/>
          <a:p>
            <a:r>
              <a:rPr lang="en-GB" sz="3200" dirty="0"/>
              <a:t>Template matching</a:t>
            </a:r>
          </a:p>
        </p:txBody>
      </p:sp>
      <p:graphicFrame>
        <p:nvGraphicFramePr>
          <p:cNvPr id="4" name="Table 4">
            <a:extLst>
              <a:ext uri="{FF2B5EF4-FFF2-40B4-BE49-F238E27FC236}">
                <a16:creationId xmlns:a16="http://schemas.microsoft.com/office/drawing/2014/main" id="{B285803C-30B6-D64B-8A2B-463C0ED5DDBF}"/>
              </a:ext>
            </a:extLst>
          </p:cNvPr>
          <p:cNvGraphicFramePr>
            <a:graphicFrameLocks noGrp="1"/>
          </p:cNvGraphicFramePr>
          <p:nvPr>
            <p:extLst>
              <p:ext uri="{D42A27DB-BD31-4B8C-83A1-F6EECF244321}">
                <p14:modId xmlns:p14="http://schemas.microsoft.com/office/powerpoint/2010/main" val="2535722384"/>
              </p:ext>
            </p:extLst>
          </p:nvPr>
        </p:nvGraphicFramePr>
        <p:xfrm>
          <a:off x="1511005" y="4030526"/>
          <a:ext cx="6580372" cy="792480"/>
        </p:xfrm>
        <a:graphic>
          <a:graphicData uri="http://schemas.openxmlformats.org/drawingml/2006/table">
            <a:tbl>
              <a:tblPr firstRow="1" bandRow="1">
                <a:tableStyleId>{5940675A-B579-460E-94D1-54222C63F5DA}</a:tableStyleId>
              </a:tblPr>
              <a:tblGrid>
                <a:gridCol w="1645093">
                  <a:extLst>
                    <a:ext uri="{9D8B030D-6E8A-4147-A177-3AD203B41FA5}">
                      <a16:colId xmlns:a16="http://schemas.microsoft.com/office/drawing/2014/main" val="1833755398"/>
                    </a:ext>
                  </a:extLst>
                </a:gridCol>
                <a:gridCol w="1645093">
                  <a:extLst>
                    <a:ext uri="{9D8B030D-6E8A-4147-A177-3AD203B41FA5}">
                      <a16:colId xmlns:a16="http://schemas.microsoft.com/office/drawing/2014/main" val="3261597768"/>
                    </a:ext>
                  </a:extLst>
                </a:gridCol>
                <a:gridCol w="1645093">
                  <a:extLst>
                    <a:ext uri="{9D8B030D-6E8A-4147-A177-3AD203B41FA5}">
                      <a16:colId xmlns:a16="http://schemas.microsoft.com/office/drawing/2014/main" val="751797914"/>
                    </a:ext>
                  </a:extLst>
                </a:gridCol>
                <a:gridCol w="1645093">
                  <a:extLst>
                    <a:ext uri="{9D8B030D-6E8A-4147-A177-3AD203B41FA5}">
                      <a16:colId xmlns:a16="http://schemas.microsoft.com/office/drawing/2014/main" val="500850755"/>
                    </a:ext>
                  </a:extLst>
                </a:gridCol>
              </a:tblGrid>
              <a:tr h="370840">
                <a:tc>
                  <a:txBody>
                    <a:bodyPr/>
                    <a:lstStyle/>
                    <a:p>
                      <a:pPr algn="ctr"/>
                      <a:r>
                        <a:rPr lang="en-GB" sz="2000" b="1" dirty="0"/>
                        <a:t>N</a:t>
                      </a:r>
                    </a:p>
                  </a:txBody>
                  <a:tcPr>
                    <a:solidFill>
                      <a:schemeClr val="accent1"/>
                    </a:solidFill>
                  </a:tcPr>
                </a:tc>
                <a:tc>
                  <a:txBody>
                    <a:bodyPr/>
                    <a:lstStyle/>
                    <a:p>
                      <a:pPr algn="ctr"/>
                      <a:r>
                        <a:rPr lang="en-GB" sz="2000" dirty="0"/>
                        <a:t>10</a:t>
                      </a:r>
                    </a:p>
                  </a:txBody>
                  <a:tcPr/>
                </a:tc>
                <a:tc>
                  <a:txBody>
                    <a:bodyPr/>
                    <a:lstStyle/>
                    <a:p>
                      <a:pPr algn="ctr"/>
                      <a:r>
                        <a:rPr lang="en-GB" sz="2000" dirty="0"/>
                        <a:t>10</a:t>
                      </a:r>
                      <a:r>
                        <a:rPr lang="en-GB" sz="2000" baseline="30000" dirty="0"/>
                        <a:t>2</a:t>
                      </a:r>
                    </a:p>
                  </a:txBody>
                  <a:tcPr/>
                </a:tc>
                <a:tc>
                  <a:txBody>
                    <a:bodyPr/>
                    <a:lstStyle/>
                    <a:p>
                      <a:pPr algn="ctr"/>
                      <a:r>
                        <a:rPr lang="en-GB" sz="2000" dirty="0"/>
                        <a:t>10</a:t>
                      </a:r>
                      <a:r>
                        <a:rPr lang="en-GB" sz="2000" baseline="30000" dirty="0"/>
                        <a:t>3</a:t>
                      </a:r>
                    </a:p>
                  </a:txBody>
                  <a:tcPr/>
                </a:tc>
                <a:extLst>
                  <a:ext uri="{0D108BD9-81ED-4DB2-BD59-A6C34878D82A}">
                    <a16:rowId xmlns:a16="http://schemas.microsoft.com/office/drawing/2014/main" val="1822354562"/>
                  </a:ext>
                </a:extLst>
              </a:tr>
              <a:tr h="370840">
                <a:tc>
                  <a:txBody>
                    <a:bodyPr/>
                    <a:lstStyle/>
                    <a:p>
                      <a:pPr algn="ctr"/>
                      <a:r>
                        <a:rPr lang="en-GB" sz="2000" b="1" dirty="0"/>
                        <a:t>Accuracy</a:t>
                      </a:r>
                    </a:p>
                  </a:txBody>
                  <a:tcPr>
                    <a:solidFill>
                      <a:schemeClr val="accent1"/>
                    </a:solidFill>
                  </a:tcPr>
                </a:tc>
                <a:tc>
                  <a:txBody>
                    <a:bodyPr/>
                    <a:lstStyle/>
                    <a:p>
                      <a:pPr algn="ctr"/>
                      <a:r>
                        <a:rPr lang="en-GB" sz="2000" dirty="0"/>
                        <a:t>0.449</a:t>
                      </a:r>
                    </a:p>
                  </a:txBody>
                  <a:tcPr/>
                </a:tc>
                <a:tc>
                  <a:txBody>
                    <a:bodyPr/>
                    <a:lstStyle/>
                    <a:p>
                      <a:pPr algn="ctr"/>
                      <a:r>
                        <a:rPr lang="en-GB" sz="2000" dirty="0"/>
                        <a:t>0.532</a:t>
                      </a:r>
                    </a:p>
                  </a:txBody>
                  <a:tcPr/>
                </a:tc>
                <a:tc>
                  <a:txBody>
                    <a:bodyPr/>
                    <a:lstStyle/>
                    <a:p>
                      <a:pPr algn="ctr"/>
                      <a:r>
                        <a:rPr lang="en-GB" sz="2000" dirty="0"/>
                        <a:t>0.416</a:t>
                      </a:r>
                    </a:p>
                  </a:txBody>
                  <a:tcPr/>
                </a:tc>
                <a:extLst>
                  <a:ext uri="{0D108BD9-81ED-4DB2-BD59-A6C34878D82A}">
                    <a16:rowId xmlns:a16="http://schemas.microsoft.com/office/drawing/2014/main" val="1654027171"/>
                  </a:ext>
                </a:extLst>
              </a:tr>
            </a:tbl>
          </a:graphicData>
        </a:graphic>
      </p:graphicFrame>
      <p:graphicFrame>
        <p:nvGraphicFramePr>
          <p:cNvPr id="5" name="Table 5">
            <a:extLst>
              <a:ext uri="{FF2B5EF4-FFF2-40B4-BE49-F238E27FC236}">
                <a16:creationId xmlns:a16="http://schemas.microsoft.com/office/drawing/2014/main" id="{94232E12-107B-874F-E97B-CDFA11B479D7}"/>
              </a:ext>
            </a:extLst>
          </p:cNvPr>
          <p:cNvGraphicFramePr>
            <a:graphicFrameLocks noGrp="1"/>
          </p:cNvGraphicFramePr>
          <p:nvPr>
            <p:extLst>
              <p:ext uri="{D42A27DB-BD31-4B8C-83A1-F6EECF244321}">
                <p14:modId xmlns:p14="http://schemas.microsoft.com/office/powerpoint/2010/main" val="3771946371"/>
              </p:ext>
            </p:extLst>
          </p:nvPr>
        </p:nvGraphicFramePr>
        <p:xfrm>
          <a:off x="1511006" y="5022141"/>
          <a:ext cx="6580371" cy="1188720"/>
        </p:xfrm>
        <a:graphic>
          <a:graphicData uri="http://schemas.openxmlformats.org/drawingml/2006/table">
            <a:tbl>
              <a:tblPr firstRow="1" bandRow="1">
                <a:tableStyleId>{5940675A-B579-460E-94D1-54222C63F5DA}</a:tableStyleId>
              </a:tblPr>
              <a:tblGrid>
                <a:gridCol w="2193457">
                  <a:extLst>
                    <a:ext uri="{9D8B030D-6E8A-4147-A177-3AD203B41FA5}">
                      <a16:colId xmlns:a16="http://schemas.microsoft.com/office/drawing/2014/main" val="89781182"/>
                    </a:ext>
                  </a:extLst>
                </a:gridCol>
                <a:gridCol w="2193457">
                  <a:extLst>
                    <a:ext uri="{9D8B030D-6E8A-4147-A177-3AD203B41FA5}">
                      <a16:colId xmlns:a16="http://schemas.microsoft.com/office/drawing/2014/main" val="2182157178"/>
                    </a:ext>
                  </a:extLst>
                </a:gridCol>
                <a:gridCol w="2193457">
                  <a:extLst>
                    <a:ext uri="{9D8B030D-6E8A-4147-A177-3AD203B41FA5}">
                      <a16:colId xmlns:a16="http://schemas.microsoft.com/office/drawing/2014/main" val="3401535390"/>
                    </a:ext>
                  </a:extLst>
                </a:gridCol>
              </a:tblGrid>
              <a:tr h="370840">
                <a:tc>
                  <a:txBody>
                    <a:bodyPr/>
                    <a:lstStyle/>
                    <a:p>
                      <a:pPr algn="ctr"/>
                      <a:endParaRPr lang="en-GB" sz="1400" dirty="0"/>
                    </a:p>
                  </a:txBody>
                  <a:tcPr/>
                </a:tc>
                <a:tc>
                  <a:txBody>
                    <a:bodyPr/>
                    <a:lstStyle/>
                    <a:p>
                      <a:pPr algn="ctr"/>
                      <a:r>
                        <a:rPr lang="en-GB" sz="2000" b="1" dirty="0"/>
                        <a:t>PP</a:t>
                      </a:r>
                    </a:p>
                  </a:txBody>
                  <a:tcPr>
                    <a:solidFill>
                      <a:schemeClr val="accent1"/>
                    </a:solidFill>
                  </a:tcPr>
                </a:tc>
                <a:tc>
                  <a:txBody>
                    <a:bodyPr/>
                    <a:lstStyle/>
                    <a:p>
                      <a:pPr algn="ctr"/>
                      <a:r>
                        <a:rPr lang="en-GB" sz="2000" b="1" dirty="0"/>
                        <a:t>NP</a:t>
                      </a:r>
                    </a:p>
                  </a:txBody>
                  <a:tcPr>
                    <a:solidFill>
                      <a:schemeClr val="accent1"/>
                    </a:solidFill>
                  </a:tcPr>
                </a:tc>
                <a:extLst>
                  <a:ext uri="{0D108BD9-81ED-4DB2-BD59-A6C34878D82A}">
                    <a16:rowId xmlns:a16="http://schemas.microsoft.com/office/drawing/2014/main" val="2136821384"/>
                  </a:ext>
                </a:extLst>
              </a:tr>
              <a:tr h="370840">
                <a:tc>
                  <a:txBody>
                    <a:bodyPr/>
                    <a:lstStyle/>
                    <a:p>
                      <a:pPr algn="ctr"/>
                      <a:r>
                        <a:rPr lang="en-GB" sz="2000" b="1" dirty="0"/>
                        <a:t>P</a:t>
                      </a:r>
                    </a:p>
                  </a:txBody>
                  <a:tcPr>
                    <a:solidFill>
                      <a:schemeClr val="accent1"/>
                    </a:solidFill>
                  </a:tcPr>
                </a:tc>
                <a:tc>
                  <a:txBody>
                    <a:bodyPr/>
                    <a:lstStyle/>
                    <a:p>
                      <a:pPr algn="ctr"/>
                      <a:r>
                        <a:rPr lang="en-GB" sz="2000" dirty="0"/>
                        <a:t>0.204</a:t>
                      </a:r>
                    </a:p>
                  </a:txBody>
                  <a:tcPr/>
                </a:tc>
                <a:tc>
                  <a:txBody>
                    <a:bodyPr/>
                    <a:lstStyle/>
                    <a:p>
                      <a:pPr algn="ctr"/>
                      <a:r>
                        <a:rPr lang="en-GB" sz="2000" dirty="0"/>
                        <a:t>0.296</a:t>
                      </a:r>
                    </a:p>
                  </a:txBody>
                  <a:tcPr/>
                </a:tc>
                <a:extLst>
                  <a:ext uri="{0D108BD9-81ED-4DB2-BD59-A6C34878D82A}">
                    <a16:rowId xmlns:a16="http://schemas.microsoft.com/office/drawing/2014/main" val="444955891"/>
                  </a:ext>
                </a:extLst>
              </a:tr>
              <a:tr h="370840">
                <a:tc>
                  <a:txBody>
                    <a:bodyPr/>
                    <a:lstStyle/>
                    <a:p>
                      <a:pPr algn="ctr"/>
                      <a:r>
                        <a:rPr lang="en-GB" sz="2000" b="1" dirty="0"/>
                        <a:t>N</a:t>
                      </a:r>
                    </a:p>
                  </a:txBody>
                  <a:tcPr>
                    <a:solidFill>
                      <a:schemeClr val="accent1"/>
                    </a:solidFill>
                  </a:tcPr>
                </a:tc>
                <a:tc>
                  <a:txBody>
                    <a:bodyPr/>
                    <a:lstStyle/>
                    <a:p>
                      <a:pPr algn="ctr"/>
                      <a:r>
                        <a:rPr lang="en-GB" sz="2000" dirty="0"/>
                        <a:t>0.172</a:t>
                      </a:r>
                    </a:p>
                  </a:txBody>
                  <a:tcPr/>
                </a:tc>
                <a:tc>
                  <a:txBody>
                    <a:bodyPr/>
                    <a:lstStyle/>
                    <a:p>
                      <a:pPr algn="ctr"/>
                      <a:r>
                        <a:rPr lang="en-GB" sz="2000" dirty="0"/>
                        <a:t>0.328</a:t>
                      </a:r>
                    </a:p>
                  </a:txBody>
                  <a:tcPr/>
                </a:tc>
                <a:extLst>
                  <a:ext uri="{0D108BD9-81ED-4DB2-BD59-A6C34878D82A}">
                    <a16:rowId xmlns:a16="http://schemas.microsoft.com/office/drawing/2014/main" val="2967900662"/>
                  </a:ext>
                </a:extLst>
              </a:tr>
            </a:tbl>
          </a:graphicData>
        </a:graphic>
      </p:graphicFrame>
      <p:sp>
        <p:nvSpPr>
          <p:cNvPr id="6" name="TextBox 5">
            <a:extLst>
              <a:ext uri="{FF2B5EF4-FFF2-40B4-BE49-F238E27FC236}">
                <a16:creationId xmlns:a16="http://schemas.microsoft.com/office/drawing/2014/main" id="{9B8B349F-3DA9-1D07-6923-1EF05B2CE5C5}"/>
              </a:ext>
            </a:extLst>
          </p:cNvPr>
          <p:cNvSpPr txBox="1"/>
          <p:nvPr/>
        </p:nvSpPr>
        <p:spPr>
          <a:xfrm>
            <a:off x="1511005" y="6358270"/>
            <a:ext cx="6686697" cy="307777"/>
          </a:xfrm>
          <a:prstGeom prst="rect">
            <a:avLst/>
          </a:prstGeom>
          <a:noFill/>
        </p:spPr>
        <p:txBody>
          <a:bodyPr wrap="square" rtlCol="0">
            <a:spAutoFit/>
          </a:bodyPr>
          <a:lstStyle/>
          <a:p>
            <a:r>
              <a:rPr lang="en-GB" dirty="0"/>
              <a:t>Confusion matrix for template matching solution.</a:t>
            </a:r>
          </a:p>
        </p:txBody>
      </p:sp>
    </p:spTree>
    <p:extLst>
      <p:ext uri="{BB962C8B-B14F-4D97-AF65-F5344CB8AC3E}">
        <p14:creationId xmlns:p14="http://schemas.microsoft.com/office/powerpoint/2010/main" val="2041924524"/>
      </p:ext>
    </p:extLst>
  </p:cSld>
  <p:clrMapOvr>
    <a:masterClrMapping/>
  </p:clrMapOvr>
</p:sld>
</file>

<file path=ppt/theme/theme1.xml><?xml version="1.0" encoding="utf-8"?>
<a:theme xmlns:a="http://schemas.openxmlformats.org/drawingml/2006/main" name="General slides">
  <a:themeElements>
    <a:clrScheme name="Basic 1">
      <a:dk1>
        <a:srgbClr val="000000"/>
      </a:dk1>
      <a:lt1>
        <a:srgbClr val="FFFFFF"/>
      </a:lt1>
      <a:dk2>
        <a:srgbClr val="44546A"/>
      </a:dk2>
      <a:lt2>
        <a:srgbClr val="E7E6E6"/>
      </a:lt2>
      <a:accent1>
        <a:srgbClr val="AAC508"/>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688</TotalTime>
  <Words>731</Words>
  <Application>Microsoft Macintosh PowerPoint</Application>
  <PresentationFormat>Widescreen</PresentationFormat>
  <Paragraphs>122</Paragraphs>
  <Slides>17</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 Unicode MS</vt:lpstr>
      <vt:lpstr>Apple Symbols</vt:lpstr>
      <vt:lpstr>Arial</vt:lpstr>
      <vt:lpstr>Calibri</vt:lpstr>
      <vt:lpstr>Cambria Math</vt:lpstr>
      <vt:lpstr>Helvetica</vt:lpstr>
      <vt:lpstr>Helvetica Neue</vt:lpstr>
      <vt:lpstr>Times New Roman</vt:lpstr>
      <vt:lpstr>General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Daria Tokmeninova</dc:creator>
  <cp:lastModifiedBy>RAMAZYAN Nelli</cp:lastModifiedBy>
  <cp:revision>29</cp:revision>
  <dcterms:modified xsi:type="dcterms:W3CDTF">2022-12-23T04:57:48Z</dcterms:modified>
</cp:coreProperties>
</file>